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4" r:id="rId1"/>
  </p:sldMasterIdLst>
  <p:sldIdLst>
    <p:sldId id="257" r:id="rId2"/>
    <p:sldId id="258" r:id="rId3"/>
    <p:sldId id="264" r:id="rId4"/>
    <p:sldId id="267" r:id="rId5"/>
    <p:sldId id="268" r:id="rId6"/>
    <p:sldId id="270" r:id="rId7"/>
    <p:sldId id="271" r:id="rId8"/>
    <p:sldId id="276" r:id="rId9"/>
    <p:sldId id="278" r:id="rId10"/>
    <p:sldId id="279" r:id="rId11"/>
    <p:sldId id="280" r:id="rId12"/>
    <p:sldId id="282" r:id="rId13"/>
    <p:sldId id="259" r:id="rId14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0065-6C3C-41EE-B646-8C22F64D8CFF}" type="datetimeFigureOut">
              <a:rPr lang="fa-IR" smtClean="0"/>
              <a:pPr/>
              <a:t>1437/01/05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2AD9-E8B0-4C27-BF90-F014DD3C20E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0065-6C3C-41EE-B646-8C22F64D8CFF}" type="datetimeFigureOut">
              <a:rPr lang="fa-IR" smtClean="0"/>
              <a:pPr/>
              <a:t>1437/01/05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2AD9-E8B0-4C27-BF90-F014DD3C20E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0065-6C3C-41EE-B646-8C22F64D8CFF}" type="datetimeFigureOut">
              <a:rPr lang="fa-IR" smtClean="0"/>
              <a:pPr/>
              <a:t>1437/01/05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2AD9-E8B0-4C27-BF90-F014DD3C20E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0065-6C3C-41EE-B646-8C22F64D8CFF}" type="datetimeFigureOut">
              <a:rPr lang="fa-IR" smtClean="0"/>
              <a:pPr/>
              <a:t>1437/01/05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2AD9-E8B0-4C27-BF90-F014DD3C20E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0065-6C3C-41EE-B646-8C22F64D8CFF}" type="datetimeFigureOut">
              <a:rPr lang="fa-IR" smtClean="0"/>
              <a:pPr/>
              <a:t>1437/01/05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2AD9-E8B0-4C27-BF90-F014DD3C20E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0065-6C3C-41EE-B646-8C22F64D8CFF}" type="datetimeFigureOut">
              <a:rPr lang="fa-IR" smtClean="0"/>
              <a:pPr/>
              <a:t>1437/01/05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2AD9-E8B0-4C27-BF90-F014DD3C20E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0065-6C3C-41EE-B646-8C22F64D8CFF}" type="datetimeFigureOut">
              <a:rPr lang="fa-IR" smtClean="0"/>
              <a:pPr/>
              <a:t>1437/01/05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2AD9-E8B0-4C27-BF90-F014DD3C20E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0065-6C3C-41EE-B646-8C22F64D8CFF}" type="datetimeFigureOut">
              <a:rPr lang="fa-IR" smtClean="0"/>
              <a:pPr/>
              <a:t>1437/01/05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2AD9-E8B0-4C27-BF90-F014DD3C20E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0065-6C3C-41EE-B646-8C22F64D8CFF}" type="datetimeFigureOut">
              <a:rPr lang="fa-IR" smtClean="0"/>
              <a:pPr/>
              <a:t>1437/01/05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2AD9-E8B0-4C27-BF90-F014DD3C20E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0065-6C3C-41EE-B646-8C22F64D8CFF}" type="datetimeFigureOut">
              <a:rPr lang="fa-IR" smtClean="0"/>
              <a:pPr/>
              <a:t>1437/01/05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2AD9-E8B0-4C27-BF90-F014DD3C20E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0065-6C3C-41EE-B646-8C22F64D8CFF}" type="datetimeFigureOut">
              <a:rPr lang="fa-IR" smtClean="0"/>
              <a:pPr/>
              <a:t>1437/01/05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AC92AD9-E8B0-4C27-BF90-F014DD3C20E5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C90065-6C3C-41EE-B646-8C22F64D8CFF}" type="datetimeFigureOut">
              <a:rPr lang="fa-IR" smtClean="0"/>
              <a:pPr/>
              <a:t>1437/01/05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C92AD9-E8B0-4C27-BF90-F014DD3C20E5}" type="slidenum">
              <a:rPr lang="fa-IR" smtClean="0"/>
              <a:pPr/>
              <a:t>‹#›</a:t>
            </a:fld>
            <a:endParaRPr lang="fa-I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7933" y="3244334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به نام خالق هستي</a:t>
            </a:r>
            <a:endParaRPr lang="fa-IR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1640" y="1412776"/>
            <a:ext cx="66967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400" b="1" dirty="0" smtClean="0">
                <a:cs typeface="B Titr" pitchFamily="2" charset="-78"/>
              </a:rPr>
              <a:t>به نام پروردگار زندگي</a:t>
            </a:r>
            <a:endParaRPr lang="fa-IR" sz="4400" b="1" dirty="0">
              <a:cs typeface="B Titr" pitchFamily="2" charset="-78"/>
            </a:endParaRPr>
          </a:p>
        </p:txBody>
      </p:sp>
      <p:pic>
        <p:nvPicPr>
          <p:cNvPr id="1026" name="Picture 2" descr="E:\My Pictures\Pic2\Baby_Photography_12_www_NetGardi_ir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5696" y="548680"/>
            <a:ext cx="640871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4000" b="1" dirty="0" smtClean="0">
                <a:solidFill>
                  <a:schemeClr val="bg1"/>
                </a:solidFill>
                <a:cs typeface="B Titr" pitchFamily="2" charset="-78"/>
              </a:rPr>
              <a:t>به نام پروردگار زندگي</a:t>
            </a:r>
            <a:endParaRPr lang="fa-IR" sz="4000" b="1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19256" cy="1268760"/>
          </a:xfrm>
        </p:spPr>
        <p:txBody>
          <a:bodyPr>
            <a:normAutofit/>
          </a:bodyPr>
          <a:lstStyle/>
          <a:p>
            <a:pPr algn="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روش برخورد با نتايج مختلف غربالگري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  … </a:t>
            </a:r>
            <a:endParaRPr lang="fa-IR" sz="2800" dirty="0"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" y="1484784"/>
          <a:ext cx="9143999" cy="5184576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1111731"/>
                <a:gridCol w="1830017"/>
                <a:gridCol w="6202251"/>
              </a:tblGrid>
              <a:tr h="148162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سن </a:t>
                      </a:r>
                      <a:r>
                        <a:rPr lang="ar-SA" sz="2400" b="1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نوزاد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غلظت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TSH</a:t>
                      </a:r>
                      <a:r>
                        <a:rPr lang="ar-SA" sz="2400" b="1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 (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mu/L</a:t>
                      </a:r>
                      <a:r>
                        <a:rPr lang="ar-SA" sz="2400" b="1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روش برخورد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3702954"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3-7</a:t>
                      </a:r>
                      <a:r>
                        <a:rPr kumimoji="0" lang="ar-SA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 روز تولد</a:t>
                      </a:r>
                      <a:endParaRPr lang="fa-IR" sz="24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latin typeface="Times New Roman"/>
                          <a:ea typeface="Times New Roman"/>
                          <a:cs typeface="B Nazanin" pitchFamily="2" charset="-78"/>
                        </a:rPr>
                        <a:t>مساوي و يا بيشتر از </a:t>
                      </a:r>
                      <a:r>
                        <a:rPr lang="en-US" sz="2400" b="1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20</a:t>
                      </a:r>
                      <a:endParaRPr lang="en-US" sz="24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ar-SA" sz="20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فراخوان نوزاد مشكوك</a:t>
                      </a:r>
                      <a:endParaRPr lang="en-US" sz="2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ar-SA" sz="20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اخذ نمونه وريدي براي انجام آزمايش‌هاي تاييد تشخيص</a:t>
                      </a:r>
                      <a:endParaRPr lang="en-US" sz="2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ar-SA" sz="20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شروع درمان جايگزيني بر اساس دستورالعمل كشوري</a:t>
                      </a:r>
                      <a:endParaRPr lang="en-US" sz="2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ar-SA" sz="20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پس از دريافت جواب آزمايشات تاييد تشخيص:</a:t>
                      </a:r>
                      <a:endParaRPr lang="en-US" sz="2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  <a:p>
                      <a:pPr marL="1143000" lvl="2" indent="-228600"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در صورت ابتلا به بيماري، ادامه درمان بر اساس دستورالعمل</a:t>
                      </a:r>
                      <a:endParaRPr lang="en-US" sz="2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  <a:p>
                      <a:pPr marL="1143000" lvl="2" indent="-228600"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ar-SA" sz="20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در صورت عدم ابتلا به بيماري، قطع درمان</a:t>
                      </a:r>
                      <a:endParaRPr lang="en-US" sz="2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19256" cy="1268760"/>
          </a:xfrm>
        </p:spPr>
        <p:txBody>
          <a:bodyPr>
            <a:normAutofit/>
          </a:bodyPr>
          <a:lstStyle/>
          <a:p>
            <a:pPr algn="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روش برخورد با نتايج مختلف غربالگري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 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cs typeface="B Titr" pitchFamily="2" charset="-78"/>
              </a:rPr>
              <a:t>… </a:t>
            </a:r>
            <a:endParaRPr lang="fa-IR" sz="2800" dirty="0">
              <a:solidFill>
                <a:schemeClr val="accent1">
                  <a:lumMod val="50000"/>
                </a:schemeClr>
              </a:solidFill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" y="1628800"/>
          <a:ext cx="9143999" cy="4985523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1111732"/>
                <a:gridCol w="1636221"/>
                <a:gridCol w="6396046"/>
              </a:tblGrid>
              <a:tr h="100811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سن </a:t>
                      </a:r>
                      <a:r>
                        <a:rPr lang="ar-SA" sz="2400" b="1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نوزاد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غلظت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TSH</a:t>
                      </a:r>
                      <a:r>
                        <a:rPr lang="ar-SA" sz="2400" b="1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 (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mu/L</a:t>
                      </a:r>
                      <a:r>
                        <a:rPr lang="ar-SA" sz="2400" b="1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)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روش برخورد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397741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Times New Roman"/>
                          <a:cs typeface="B Nazanin"/>
                        </a:rPr>
                        <a:t>8 </a:t>
                      </a:r>
                      <a:r>
                        <a:rPr lang="ar-SA" sz="2400" b="1" dirty="0" smtClean="0">
                          <a:latin typeface="Times New Roman"/>
                          <a:ea typeface="Times New Roman"/>
                          <a:cs typeface="B Nazanin"/>
                        </a:rPr>
                        <a:t>روزگي </a:t>
                      </a:r>
                      <a:r>
                        <a:rPr lang="ar-SA" sz="2400" b="1" dirty="0">
                          <a:latin typeface="Times New Roman"/>
                          <a:ea typeface="Times New Roman"/>
                          <a:cs typeface="B Nazanin"/>
                        </a:rPr>
                        <a:t>و بيشتر</a:t>
                      </a:r>
                      <a:endParaRPr lang="en-US" sz="24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latin typeface="Times New Roman"/>
                          <a:ea typeface="Times New Roman"/>
                          <a:cs typeface="B Nazanin"/>
                        </a:rPr>
                        <a:t>مساوي </a:t>
                      </a:r>
                      <a:r>
                        <a:rPr lang="ar-SA" sz="2400" b="1" dirty="0" smtClean="0">
                          <a:latin typeface="Times New Roman"/>
                          <a:ea typeface="Times New Roman"/>
                          <a:cs typeface="B Nazanin"/>
                        </a:rPr>
                        <a:t>و </a:t>
                      </a:r>
                      <a:r>
                        <a:rPr lang="ar-SA" sz="2400" b="1" dirty="0">
                          <a:latin typeface="Times New Roman"/>
                          <a:ea typeface="Times New Roman"/>
                          <a:cs typeface="B Nazanin"/>
                        </a:rPr>
                        <a:t>بيشتر از </a:t>
                      </a:r>
                      <a:r>
                        <a:rPr lang="en-US" sz="2400" b="1" dirty="0" smtClean="0"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24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ar-SA" sz="2400" b="1" dirty="0">
                          <a:latin typeface="Times New Roman"/>
                          <a:ea typeface="Calibri"/>
                          <a:cs typeface="B Nazanin"/>
                        </a:rPr>
                        <a:t>فراخوان نوزاد مشکوک</a:t>
                      </a:r>
                      <a:endParaRPr lang="en-US" sz="24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ar-SA" sz="2400" b="1" dirty="0">
                          <a:latin typeface="Times New Roman"/>
                          <a:ea typeface="Calibri"/>
                          <a:cs typeface="B Nazanin"/>
                        </a:rPr>
                        <a:t>انجام آزمايش‌هاي تاييد تشخيص ( </a:t>
                      </a:r>
                      <a:r>
                        <a:rPr lang="en-US" sz="2400" b="1" dirty="0">
                          <a:latin typeface="Times New Roman"/>
                          <a:ea typeface="Calibri"/>
                          <a:cs typeface="B Nazanin"/>
                        </a:rPr>
                        <a:t> Free T4</a:t>
                      </a:r>
                      <a:r>
                        <a:rPr lang="ar-SA" sz="2400" b="1" dirty="0">
                          <a:latin typeface="Times New Roman"/>
                          <a:ea typeface="Calibri"/>
                          <a:cs typeface="B Nazanin"/>
                        </a:rPr>
                        <a:t>و/يا</a:t>
                      </a:r>
                      <a:r>
                        <a:rPr lang="en-US" sz="2400" b="1" dirty="0">
                          <a:latin typeface="Times New Roman"/>
                          <a:ea typeface="Calibri"/>
                          <a:cs typeface="B Nazanin"/>
                        </a:rPr>
                        <a:t> T3RU, T4 </a:t>
                      </a:r>
                      <a:r>
                        <a:rPr lang="ar-SA" sz="2400" b="1" dirty="0">
                          <a:latin typeface="Times New Roman"/>
                          <a:ea typeface="Calibri"/>
                          <a:cs typeface="B Nazanin"/>
                        </a:rPr>
                        <a:t>و</a:t>
                      </a:r>
                      <a:r>
                        <a:rPr lang="en-US" sz="2400" b="1" dirty="0">
                          <a:latin typeface="Times New Roman"/>
                          <a:ea typeface="Calibri"/>
                          <a:cs typeface="B Nazanin"/>
                        </a:rPr>
                        <a:t>TSH </a:t>
                      </a:r>
                      <a:r>
                        <a:rPr lang="ar-SA" sz="2400" b="1" dirty="0">
                          <a:latin typeface="Times New Roman"/>
                          <a:ea typeface="Calibri"/>
                          <a:cs typeface="B Nazanin"/>
                        </a:rPr>
                        <a:t> ) در اسرع وقت</a:t>
                      </a:r>
                      <a:endParaRPr lang="en-US" sz="24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ar-SA" sz="2400" b="1" dirty="0">
                          <a:latin typeface="Times New Roman"/>
                          <a:ea typeface="Calibri"/>
                          <a:cs typeface="B Nazanin"/>
                        </a:rPr>
                        <a:t>ويزيت توسط پزشك پس از دريافت جواب آزمايشات تاييد تشخيص</a:t>
                      </a:r>
                      <a:endParaRPr lang="en-US" sz="24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ar-SA" sz="2400" b="1" dirty="0">
                          <a:latin typeface="Times New Roman"/>
                          <a:ea typeface="Calibri"/>
                          <a:cs typeface="B Nazanin"/>
                        </a:rPr>
                        <a:t>در صورت ابتلا به بيماري، شروع درمان بر اساس دستورالعمل كشوري برنامه</a:t>
                      </a:r>
                      <a:endParaRPr lang="en-US" sz="2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506405"/>
              </p:ext>
            </p:extLst>
          </p:nvPr>
        </p:nvGraphicFramePr>
        <p:xfrm>
          <a:off x="0" y="0"/>
          <a:ext cx="914399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resentation" r:id="rId3" imgW="3808578" imgH="2856062" progId="PowerPoint.Show.12">
                  <p:embed/>
                </p:oleObj>
              </mc:Choice>
              <mc:Fallback>
                <p:oleObj name="Presentation" r:id="rId3" imgW="3808578" imgH="2856062" progId="PowerPoint.Show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3999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PICTURES\white-flowers-field-hd-wallpapers-desktop-flowers-images-widescree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13641" y="980728"/>
            <a:ext cx="3631122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9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B Titr" pitchFamily="2" charset="-78"/>
              </a:rPr>
              <a:t>با سپاس</a:t>
            </a:r>
            <a:endParaRPr lang="fa-IR" sz="9600" b="1" dirty="0">
              <a:solidFill>
                <a:schemeClr val="accent3">
                  <a:lumMod val="60000"/>
                  <a:lumOff val="40000"/>
                </a:schemeClr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92696"/>
            <a:ext cx="9144000" cy="216024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fa-IR" sz="44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برنامه كشوري</a:t>
            </a:r>
            <a:br>
              <a:rPr lang="fa-IR" sz="44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</a:br>
            <a:r>
              <a:rPr lang="fa-IR" sz="44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 غربالگري بيماري كم‌كاري تيروييد نوزادان</a:t>
            </a:r>
            <a:endParaRPr lang="fa-IR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933056"/>
            <a:ext cx="9144000" cy="504056"/>
          </a:xfrm>
        </p:spPr>
        <p:txBody>
          <a:bodyPr>
            <a:normAutofit lnSpcReduction="10000"/>
          </a:bodyPr>
          <a:lstStyle/>
          <a:p>
            <a:pPr algn="ctr"/>
            <a:r>
              <a:rPr lang="fa-IR" sz="2800" dirty="0" smtClean="0">
                <a:solidFill>
                  <a:schemeClr val="bg1"/>
                </a:solidFill>
                <a:cs typeface="B Titr" pitchFamily="2" charset="-78"/>
              </a:rPr>
              <a:t>دكتر شهين ياراحمدي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725144"/>
            <a:ext cx="9144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مركز مديريت بيماري‌هاي غيرواگير</a:t>
            </a:r>
          </a:p>
          <a:p>
            <a:pPr algn="ctr"/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اداره غدد و متابوليك </a:t>
            </a:r>
            <a:endParaRPr lang="fa-IR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949280"/>
            <a:ext cx="91440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cs typeface="B Nazanin" pitchFamily="2" charset="-78"/>
              </a:rPr>
              <a:t>دانشگاه علوم پزشكي تهران</a:t>
            </a:r>
          </a:p>
          <a:p>
            <a:pPr algn="ctr"/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8 دي 1393</a:t>
            </a:r>
            <a:endParaRPr lang="fa-IR" sz="2000" dirty="0">
              <a:solidFill>
                <a:schemeClr val="bg1"/>
              </a:solidFill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8820472" cy="1584176"/>
          </a:xfrm>
        </p:spPr>
        <p:txBody>
          <a:bodyPr>
            <a:normAutofit/>
          </a:bodyPr>
          <a:lstStyle/>
          <a:p>
            <a:pPr algn="r"/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  <a:cs typeface="B Titr" pitchFamily="2" charset="-78"/>
              </a:rPr>
              <a:t>اجزای تشکيل دهنده برنامه غربالگری نوزادان در كشور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7643192" cy="4536504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fa-IR" sz="2800" b="1" dirty="0" smtClean="0">
                <a:cs typeface="B Titr" pitchFamily="2" charset="-78"/>
              </a:rPr>
              <a:t>آموزش </a:t>
            </a:r>
            <a:endParaRPr lang="en-US" sz="2800" dirty="0" smtClean="0">
              <a:cs typeface="B Titr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b="1" dirty="0" smtClean="0">
                <a:cs typeface="B Titr" pitchFamily="2" charset="-78"/>
              </a:rPr>
              <a:t>آزمون غربالگری</a:t>
            </a:r>
            <a:endParaRPr lang="en-US" sz="2800" dirty="0" smtClean="0">
              <a:cs typeface="B Titr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b="1" dirty="0" smtClean="0">
                <a:cs typeface="B Titr" pitchFamily="2" charset="-78"/>
              </a:rPr>
              <a:t>پيگيری اوليه </a:t>
            </a:r>
            <a:r>
              <a:rPr lang="fa-IR" sz="2800" b="1" dirty="0" smtClean="0">
                <a:cs typeface="B Nazanin" pitchFamily="2" charset="-78"/>
              </a:rPr>
              <a:t>(فراخوان موارد مشكوك)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b="1" dirty="0" smtClean="0">
                <a:cs typeface="B Titr" pitchFamily="2" charset="-78"/>
              </a:rPr>
              <a:t>تشخيص</a:t>
            </a:r>
            <a:endParaRPr lang="en-US" sz="2800" dirty="0" smtClean="0">
              <a:cs typeface="B Titr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b="1" dirty="0" smtClean="0">
                <a:cs typeface="B Titr" pitchFamily="2" charset="-78"/>
              </a:rPr>
              <a:t>مراقبت</a:t>
            </a:r>
            <a:endParaRPr lang="en-US" sz="2800" dirty="0" smtClean="0">
              <a:cs typeface="B Titr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b="1" dirty="0" smtClean="0">
                <a:cs typeface="B Titr" pitchFamily="2" charset="-78"/>
              </a:rPr>
              <a:t>ارزشيابی</a:t>
            </a:r>
            <a:r>
              <a:rPr lang="fa-IR" sz="2800" dirty="0" smtClean="0">
                <a:cs typeface="B Titr" pitchFamily="2" charset="-78"/>
              </a:rPr>
              <a:t> برنامه</a:t>
            </a:r>
            <a:endParaRPr lang="en-US" sz="2800" dirty="0" smtClean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64896" cy="1080120"/>
          </a:xfrm>
        </p:spPr>
        <p:txBody>
          <a:bodyPr>
            <a:normAutofit/>
          </a:bodyPr>
          <a:lstStyle/>
          <a:p>
            <a:pPr algn="r"/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  <a:cs typeface="B Titr" pitchFamily="2" charset="-78"/>
              </a:rPr>
              <a:t>روند اجرایی برنامه در ايران</a:t>
            </a:r>
            <a:endParaRPr lang="fa-IR" sz="3600" dirty="0">
              <a:solidFill>
                <a:schemeClr val="accent2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172400" cy="4853136"/>
          </a:xfrm>
        </p:spPr>
        <p:txBody>
          <a:bodyPr>
            <a:normAutofit/>
          </a:bodyPr>
          <a:lstStyle/>
          <a:p>
            <a:pPr lvl="0"/>
            <a:r>
              <a:rPr lang="fa-IR" sz="3200" b="1" dirty="0" smtClean="0">
                <a:cs typeface="B Nazanin" pitchFamily="2" charset="-78"/>
              </a:rPr>
              <a:t>آموزش مادران باردار در دوران بارداری</a:t>
            </a:r>
            <a:endParaRPr lang="en-US" sz="3200" b="1" dirty="0" smtClean="0">
              <a:cs typeface="B Nazanin" pitchFamily="2" charset="-78"/>
            </a:endParaRPr>
          </a:p>
          <a:p>
            <a:pPr lvl="0"/>
            <a:r>
              <a:rPr lang="fa-IR" sz="3200" b="1" dirty="0" smtClean="0">
                <a:cs typeface="B Nazanin" pitchFamily="2" charset="-78"/>
              </a:rPr>
              <a:t>نمونه‌گيری در روز های 5-3 تولد نوزاد</a:t>
            </a:r>
            <a:r>
              <a:rPr lang="en-US" sz="3200" b="1" dirty="0" smtClean="0">
                <a:cs typeface="B Nazanin" pitchFamily="2" charset="-78"/>
              </a:rPr>
              <a:t> </a:t>
            </a:r>
            <a:r>
              <a:rPr lang="fa-IR" sz="3200" b="1" dirty="0" smtClean="0">
                <a:cs typeface="B Nazanin" pitchFamily="2" charset="-78"/>
              </a:rPr>
              <a:t>از پاشنه پاي بر کاغذ فيلتر </a:t>
            </a:r>
            <a:r>
              <a:rPr lang="en-US" b="1" dirty="0" smtClean="0">
                <a:cs typeface="B Nazanin" pitchFamily="2" charset="-78"/>
              </a:rPr>
              <a:t>S&amp;S 903)</a:t>
            </a:r>
            <a:r>
              <a:rPr lang="fa-IR" b="1" dirty="0" smtClean="0">
                <a:cs typeface="B Nazanin" pitchFamily="2" charset="-78"/>
              </a:rPr>
              <a:t>)</a:t>
            </a:r>
            <a:endParaRPr lang="en-US" b="1" dirty="0" smtClean="0">
              <a:cs typeface="B Nazanin" pitchFamily="2" charset="-78"/>
            </a:endParaRPr>
          </a:p>
          <a:p>
            <a:pPr lvl="0"/>
            <a:r>
              <a:rPr lang="fa-IR" sz="3200" b="1" dirty="0" smtClean="0">
                <a:cs typeface="B Nazanin" pitchFamily="2" charset="-78"/>
              </a:rPr>
              <a:t>ارسال کاغذ فيلتر حاوی لکه خونی توسط پست پيشتاز از مراکز نمونه‌گيری به آزمايشگاه غربالگری نوزادان</a:t>
            </a:r>
          </a:p>
          <a:p>
            <a:pPr lvl="0"/>
            <a:r>
              <a:rPr lang="fa-IR" sz="3200" b="1" dirty="0" smtClean="0">
                <a:cs typeface="B Nazanin" pitchFamily="2" charset="-78"/>
              </a:rPr>
              <a:t>سنجش غلظت </a:t>
            </a:r>
            <a:r>
              <a:rPr lang="en-US" sz="3200" b="1" dirty="0" smtClean="0">
                <a:cs typeface="B Nazanin" pitchFamily="2" charset="-78"/>
              </a:rPr>
              <a:t>TSH</a:t>
            </a:r>
          </a:p>
          <a:p>
            <a:pPr lvl="0"/>
            <a:r>
              <a:rPr lang="fa-IR" sz="3200" b="1" dirty="0" smtClean="0">
                <a:cs typeface="B Nazanin" pitchFamily="2" charset="-78"/>
              </a:rPr>
              <a:t>فراخوان فوری موارد مشکوک</a:t>
            </a:r>
          </a:p>
          <a:p>
            <a:pPr lvl="0"/>
            <a:r>
              <a:rPr lang="fa-IR" sz="3200" b="1" dirty="0" smtClean="0">
                <a:cs typeface="B Nazanin" pitchFamily="2" charset="-78"/>
              </a:rPr>
              <a:t>انجام نمونه‌گيري مجدد از پاشنه پا در موارد خاص</a:t>
            </a:r>
            <a:endParaRPr lang="en-US" sz="3200" b="1" dirty="0" smtClean="0">
              <a:cs typeface="B Nazanin" pitchFamily="2" charset="-78"/>
            </a:endParaRPr>
          </a:p>
          <a:p>
            <a:pPr lvl="0"/>
            <a:endParaRPr lang="en-US" sz="3200" b="1" dirty="0" smtClean="0">
              <a:cs typeface="B Nazanin" pitchFamily="2" charset="-78"/>
            </a:endParaRP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19256" cy="1080120"/>
          </a:xfrm>
        </p:spPr>
        <p:txBody>
          <a:bodyPr>
            <a:normAutofit/>
          </a:bodyPr>
          <a:lstStyle/>
          <a:p>
            <a:pPr algn="r"/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  <a:cs typeface="B Titr" pitchFamily="2" charset="-78"/>
              </a:rPr>
              <a:t>روند اجرایی برنامه در ايران ...</a:t>
            </a:r>
            <a:endParaRPr lang="fa-I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7920880" cy="5157192"/>
          </a:xfrm>
        </p:spPr>
        <p:txBody>
          <a:bodyPr>
            <a:normAutofit/>
          </a:bodyPr>
          <a:lstStyle/>
          <a:p>
            <a:pPr lvl="0"/>
            <a:r>
              <a:rPr lang="fa-IR" sz="2800" b="1" dirty="0" smtClean="0">
                <a:cs typeface="B Nazanin" pitchFamily="2" charset="-78"/>
              </a:rPr>
              <a:t>انجام آزمايش هاي سرمی تاييد تشخيص</a:t>
            </a:r>
            <a:endParaRPr lang="en-US" sz="2800" b="1" dirty="0" smtClean="0">
              <a:cs typeface="B Nazanin" pitchFamily="2" charset="-78"/>
            </a:endParaRPr>
          </a:p>
          <a:p>
            <a:pPr lvl="0"/>
            <a:r>
              <a:rPr lang="fa-IR" sz="2800" b="1" dirty="0" smtClean="0">
                <a:cs typeface="B Nazanin" pitchFamily="2" charset="-78"/>
              </a:rPr>
              <a:t>شروع سريع درمان جايگزينی با قرص لووتيروکسين توسط فوكال پوينت برنامه و يا اولين پزشک در دسترس</a:t>
            </a:r>
            <a:endParaRPr lang="en-US" sz="2800" b="1" dirty="0" smtClean="0">
              <a:cs typeface="B Nazanin" pitchFamily="2" charset="-78"/>
            </a:endParaRPr>
          </a:p>
          <a:p>
            <a:pPr lvl="0"/>
            <a:r>
              <a:rPr lang="fa-IR" sz="2800" b="1" dirty="0" smtClean="0">
                <a:cs typeface="B Nazanin" pitchFamily="2" charset="-78"/>
              </a:rPr>
              <a:t>معرفی به پزشک فوکال پوينت شهرستانی </a:t>
            </a:r>
            <a:r>
              <a:rPr lang="fa-IR" sz="2800" dirty="0" smtClean="0">
                <a:cs typeface="B Nazanin" pitchFamily="2" charset="-78"/>
              </a:rPr>
              <a:t>(در صورتی که شروع درمان توسط ايشان صورت نگرفته است)</a:t>
            </a:r>
            <a:endParaRPr lang="en-US" sz="2800" dirty="0" smtClean="0">
              <a:cs typeface="B Nazanin" pitchFamily="2" charset="-78"/>
            </a:endParaRPr>
          </a:p>
          <a:p>
            <a:pPr lvl="0"/>
            <a:r>
              <a:rPr lang="fa-IR" sz="2800" b="1" dirty="0" smtClean="0">
                <a:cs typeface="B Nazanin" pitchFamily="2" charset="-78"/>
              </a:rPr>
              <a:t>انجام آزمايش‌ها و اقدامات اتيولوژيک در صورت امکان </a:t>
            </a:r>
            <a:r>
              <a:rPr lang="fa-IR" sz="2800" dirty="0" smtClean="0">
                <a:cs typeface="B Nazanin" pitchFamily="2" charset="-78"/>
              </a:rPr>
              <a:t>(مشروط بر اين که موجب فوت وقت و تاخير در شروع درمان بیماران نشود)</a:t>
            </a:r>
            <a:endParaRPr lang="en-US" sz="2800" dirty="0" smtClean="0">
              <a:cs typeface="B Nazanin" pitchFamily="2" charset="-78"/>
            </a:endParaRPr>
          </a:p>
          <a:p>
            <a:pPr lvl="0"/>
            <a:r>
              <a:rPr lang="fa-IR" sz="2800" b="1" dirty="0" smtClean="0">
                <a:cs typeface="B Nazanin" pitchFamily="2" charset="-78"/>
              </a:rPr>
              <a:t>مراقبت دراز مدت از نوزاد مبتلا بر‌اساس دستورالعمل کشوری</a:t>
            </a:r>
            <a:endParaRPr lang="en-US" sz="2800" b="1" dirty="0" smtClean="0">
              <a:cs typeface="B Nazanin" pitchFamily="2" charset="-78"/>
            </a:endParaRPr>
          </a:p>
          <a:p>
            <a:pPr lvl="0"/>
            <a:r>
              <a:rPr lang="fa-IR" sz="2800" b="1" dirty="0" smtClean="0">
                <a:cs typeface="B Nazanin" pitchFamily="2" charset="-78"/>
              </a:rPr>
              <a:t>انجام مشاوره‌های تخصصی مورد نياز مبتلايان</a:t>
            </a:r>
            <a:endParaRPr lang="en-US" sz="2800" b="1" dirty="0" smtClean="0">
              <a:cs typeface="B Nazanin" pitchFamily="2" charset="-78"/>
            </a:endParaRP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787208" cy="1008112"/>
          </a:xfrm>
        </p:spPr>
        <p:txBody>
          <a:bodyPr>
            <a:normAutofit/>
          </a:bodyPr>
          <a:lstStyle/>
          <a:p>
            <a:pPr algn="r"/>
            <a:r>
              <a:rPr lang="fa-IR" sz="32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نمونه‌گيري مجدد از </a:t>
            </a:r>
            <a:r>
              <a:rPr lang="fa-IR" sz="3200" b="1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پاشنه پا</a:t>
            </a:r>
            <a:endParaRPr lang="fa-IR" sz="3200" dirty="0"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7715200" cy="5373216"/>
          </a:xfrm>
        </p:spPr>
        <p:txBody>
          <a:bodyPr>
            <a:normAutofit/>
          </a:bodyPr>
          <a:lstStyle/>
          <a:p>
            <a:r>
              <a:rPr lang="ar-SA" sz="3000" b="1" dirty="0" smtClean="0">
                <a:cs typeface="B Nazanin" pitchFamily="2" charset="-78"/>
              </a:rPr>
              <a:t>نوزادان نارس</a:t>
            </a:r>
            <a:r>
              <a:rPr lang="fa-IR" sz="3000" b="1" dirty="0" smtClean="0">
                <a:cs typeface="B Nazanin" pitchFamily="2" charset="-78"/>
              </a:rPr>
              <a:t> </a:t>
            </a:r>
            <a:r>
              <a:rPr lang="fa-IR" sz="3000" dirty="0" smtClean="0">
                <a:cs typeface="B Nazanin" pitchFamily="2" charset="-78"/>
              </a:rPr>
              <a:t>(در 2و 6 و 10 هفتگي) </a:t>
            </a:r>
          </a:p>
          <a:p>
            <a:r>
              <a:rPr lang="ar-SA" sz="3000" b="1" dirty="0" smtClean="0">
                <a:cs typeface="B Nazanin" pitchFamily="2" charset="-78"/>
              </a:rPr>
              <a:t>نوزادان</a:t>
            </a:r>
            <a:r>
              <a:rPr lang="fa-IR" sz="3000" b="1" dirty="0" smtClean="0">
                <a:cs typeface="B Nazanin" pitchFamily="2" charset="-78"/>
              </a:rPr>
              <a:t> با وزن كمتر از 2500 گرم</a:t>
            </a:r>
          </a:p>
          <a:p>
            <a:r>
              <a:rPr lang="fa-IR" sz="3000" b="1" dirty="0" smtClean="0">
                <a:cs typeface="B Nazanin" pitchFamily="2" charset="-78"/>
              </a:rPr>
              <a:t>نوزادان با وزن 4 کیلو و بیشتر</a:t>
            </a:r>
            <a:endParaRPr lang="en-US" sz="3000" b="1" dirty="0" smtClean="0">
              <a:cs typeface="B Nazanin" pitchFamily="2" charset="-78"/>
            </a:endParaRPr>
          </a:p>
          <a:p>
            <a:pPr lvl="0"/>
            <a:r>
              <a:rPr lang="ar-SA" sz="3000" b="1" dirty="0" smtClean="0">
                <a:cs typeface="B Nazanin" pitchFamily="2" charset="-78"/>
              </a:rPr>
              <a:t>دو و چندقلوها</a:t>
            </a:r>
            <a:endParaRPr lang="en-US" sz="3000" b="1" dirty="0" smtClean="0">
              <a:cs typeface="B Nazanin" pitchFamily="2" charset="-78"/>
            </a:endParaRPr>
          </a:p>
          <a:p>
            <a:pPr lvl="0"/>
            <a:r>
              <a:rPr lang="ar-SA" sz="3000" b="1" dirty="0" smtClean="0">
                <a:cs typeface="B Nazanin" pitchFamily="2" charset="-78"/>
              </a:rPr>
              <a:t>نوزادان بستری و يا با سابقه بستری در بيمارستان</a:t>
            </a:r>
            <a:endParaRPr lang="en-US" sz="3000" b="1" dirty="0" smtClean="0">
              <a:cs typeface="B Nazanin" pitchFamily="2" charset="-78"/>
            </a:endParaRPr>
          </a:p>
          <a:p>
            <a:pPr lvl="0"/>
            <a:r>
              <a:rPr lang="ar-SA" sz="3000" b="1" dirty="0" smtClean="0">
                <a:cs typeface="B Nazanin" pitchFamily="2" charset="-78"/>
              </a:rPr>
              <a:t>نوزادان با سابقه دريافت و يا تعويض خون</a:t>
            </a:r>
            <a:endParaRPr lang="en-US" sz="3000" b="1" dirty="0" smtClean="0">
              <a:cs typeface="B Nazanin" pitchFamily="2" charset="-78"/>
            </a:endParaRPr>
          </a:p>
          <a:p>
            <a:pPr lvl="0"/>
            <a:r>
              <a:rPr lang="ar-SA" sz="3000" b="1" dirty="0" smtClean="0">
                <a:cs typeface="B Nazanin" pitchFamily="2" charset="-78"/>
              </a:rPr>
              <a:t>نوزاداني كه داروهاي خاص مصرف کرده‌اند: مثل دوپامين، تركيبات كورتني و ...</a:t>
            </a:r>
            <a:endParaRPr lang="en-US" sz="3000" b="1" dirty="0" smtClean="0">
              <a:cs typeface="B Nazanin" pitchFamily="2" charset="-78"/>
            </a:endParaRPr>
          </a:p>
          <a:p>
            <a:pPr lvl="0"/>
            <a:r>
              <a:rPr lang="ar-SA" sz="3000" b="1" dirty="0" smtClean="0">
                <a:cs typeface="B Nazanin" pitchFamily="2" charset="-78"/>
              </a:rPr>
              <a:t>نوزادان</a:t>
            </a:r>
            <a:r>
              <a:rPr lang="fa-IR" sz="3000" b="1" dirty="0" smtClean="0">
                <a:cs typeface="B Nazanin" pitchFamily="2" charset="-78"/>
              </a:rPr>
              <a:t> با</a:t>
            </a:r>
            <a:r>
              <a:rPr lang="ar-SA" sz="3000" b="1" dirty="0" smtClean="0">
                <a:cs typeface="B Nazanin" pitchFamily="2" charset="-78"/>
              </a:rPr>
              <a:t> نتیجه آزمون غربالگری بین 9/9-5</a:t>
            </a:r>
            <a:endParaRPr lang="en-US" sz="3000" b="1" dirty="0" smtClean="0">
              <a:cs typeface="B Nazanin" pitchFamily="2" charset="-78"/>
            </a:endParaRPr>
          </a:p>
          <a:p>
            <a:pPr lvl="0"/>
            <a:r>
              <a:rPr lang="ar-SA" sz="3000" b="1" dirty="0" smtClean="0">
                <a:cs typeface="B Nazanin" pitchFamily="2" charset="-78"/>
              </a:rPr>
              <a:t>نمونه نامناسب</a:t>
            </a:r>
            <a:endParaRPr lang="en-US" sz="3000" b="1" dirty="0" smtClean="0">
              <a:cs typeface="B Nazanin" pitchFamily="2" charset="-78"/>
            </a:endParaRP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87208" cy="1628800"/>
          </a:xfrm>
        </p:spPr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غربالگري  در </a:t>
            </a:r>
            <a:r>
              <a:rPr lang="fa-IR" sz="400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نوزادان نارس</a:t>
            </a:r>
            <a:endParaRPr lang="fa-IR" sz="4000" dirty="0"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a-IR" sz="2800" dirty="0" smtClean="0">
                <a:cs typeface="B Titr" pitchFamily="2" charset="-78"/>
              </a:rPr>
              <a:t>نمونه‌گيري </a:t>
            </a:r>
            <a:r>
              <a:rPr lang="ar-SA" sz="2800" dirty="0" smtClean="0">
                <a:cs typeface="B Titr" pitchFamily="2" charset="-78"/>
              </a:rPr>
              <a:t>از پاشنه پا </a:t>
            </a:r>
            <a:endParaRPr lang="fa-IR" sz="2800" dirty="0" smtClean="0">
              <a:cs typeface="B Titr" pitchFamily="2" charset="-78"/>
            </a:endParaRPr>
          </a:p>
          <a:p>
            <a:pPr lvl="1">
              <a:lnSpc>
                <a:spcPct val="150000"/>
              </a:lnSpc>
            </a:pPr>
            <a:r>
              <a:rPr lang="fa-IR" sz="2800" dirty="0" smtClean="0">
                <a:cs typeface="B Titr" pitchFamily="2" charset="-78"/>
              </a:rPr>
              <a:t>نوبت اول: </a:t>
            </a:r>
            <a:r>
              <a:rPr lang="fa-IR" sz="2800" b="1" dirty="0" smtClean="0">
                <a:cs typeface="B Nazanin" pitchFamily="2" charset="-78"/>
              </a:rPr>
              <a:t>در سن 3-5 روزگي مثل ديگر نوزادان</a:t>
            </a:r>
          </a:p>
          <a:p>
            <a:pPr lvl="1">
              <a:lnSpc>
                <a:spcPct val="150000"/>
              </a:lnSpc>
            </a:pPr>
            <a:r>
              <a:rPr lang="fa-IR" sz="2800" dirty="0" smtClean="0">
                <a:cs typeface="B Titr" pitchFamily="2" charset="-78"/>
              </a:rPr>
              <a:t>نوبت دوم: </a:t>
            </a:r>
            <a:r>
              <a:rPr lang="ar-SA" sz="2800" b="1" dirty="0" smtClean="0">
                <a:cs typeface="B Nazanin" pitchFamily="2" charset="-78"/>
              </a:rPr>
              <a:t>در سن 2</a:t>
            </a:r>
            <a:r>
              <a:rPr lang="fa-IR" sz="2800" b="1" dirty="0" smtClean="0">
                <a:cs typeface="B Nazanin" pitchFamily="2" charset="-78"/>
              </a:rPr>
              <a:t> هفتگي</a:t>
            </a:r>
          </a:p>
          <a:p>
            <a:pPr lvl="1">
              <a:lnSpc>
                <a:spcPct val="150000"/>
              </a:lnSpc>
            </a:pPr>
            <a:r>
              <a:rPr lang="fa-IR" sz="2800" dirty="0" smtClean="0">
                <a:cs typeface="B Titr" pitchFamily="2" charset="-78"/>
              </a:rPr>
              <a:t>نوبت سوم: </a:t>
            </a:r>
            <a:r>
              <a:rPr lang="fa-IR" sz="2800" b="1" dirty="0" smtClean="0">
                <a:cs typeface="B Nazanin" pitchFamily="2" charset="-78"/>
              </a:rPr>
              <a:t>در سن 6 هفتگي</a:t>
            </a:r>
          </a:p>
          <a:p>
            <a:pPr lvl="1">
              <a:lnSpc>
                <a:spcPct val="150000"/>
              </a:lnSpc>
            </a:pPr>
            <a:r>
              <a:rPr lang="fa-IR" sz="2800" dirty="0" smtClean="0">
                <a:cs typeface="B Titr" pitchFamily="2" charset="-78"/>
              </a:rPr>
              <a:t>نوبت چهارم:</a:t>
            </a:r>
            <a:r>
              <a:rPr lang="ar-SA" sz="2800" dirty="0" smtClean="0">
                <a:cs typeface="B Nazanin" pitchFamily="2" charset="-78"/>
              </a:rPr>
              <a:t>، </a:t>
            </a:r>
            <a:r>
              <a:rPr lang="fa-IR" sz="2800" b="1" dirty="0" smtClean="0">
                <a:cs typeface="B Nazanin" pitchFamily="2" charset="-78"/>
              </a:rPr>
              <a:t>در سن </a:t>
            </a:r>
            <a:r>
              <a:rPr lang="ar-SA" sz="2800" b="1" dirty="0" smtClean="0">
                <a:cs typeface="B Nazanin" pitchFamily="2" charset="-78"/>
              </a:rPr>
              <a:t> 10 هفتگي</a:t>
            </a:r>
            <a:endParaRPr lang="en-US" sz="2800" b="1" dirty="0" smtClean="0">
              <a:cs typeface="B Nazanin" pitchFamily="2" charset="-78"/>
            </a:endParaRPr>
          </a:p>
          <a:p>
            <a:endParaRPr lang="fa-IR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19256" cy="792088"/>
          </a:xfrm>
        </p:spPr>
        <p:txBody>
          <a:bodyPr>
            <a:normAutofit/>
          </a:bodyPr>
          <a:lstStyle/>
          <a:p>
            <a:pPr algn="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روش برخورد با نتايج مختلف غربالگري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cs typeface="B Titr" pitchFamily="2" charset="-78"/>
              </a:rPr>
              <a:t>  </a:t>
            </a:r>
            <a:endParaRPr lang="fa-IR" sz="2800" dirty="0">
              <a:solidFill>
                <a:schemeClr val="accent1">
                  <a:lumMod val="50000"/>
                </a:schemeClr>
              </a:solidFill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585358"/>
              </p:ext>
            </p:extLst>
          </p:nvPr>
        </p:nvGraphicFramePr>
        <p:xfrm>
          <a:off x="1" y="1473062"/>
          <a:ext cx="9143999" cy="5384937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889597"/>
                <a:gridCol w="2076882"/>
                <a:gridCol w="6177520"/>
              </a:tblGrid>
              <a:tr h="83459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سن </a:t>
                      </a:r>
                      <a:r>
                        <a:rPr lang="ar-SA" sz="2400" b="1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نوزاد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غلظت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TSH</a:t>
                      </a:r>
                      <a:r>
                        <a:rPr lang="ar-SA" sz="2400" b="1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 (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mu/L</a:t>
                      </a:r>
                      <a:r>
                        <a:rPr lang="ar-SA" sz="2400" b="1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روش برخورد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635015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3-7</a:t>
                      </a:r>
                      <a:r>
                        <a:rPr kumimoji="0"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 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 </a:t>
                      </a:r>
                      <a:r>
                        <a:rPr kumimoji="0" lang="ar-S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روز تولد</a:t>
                      </a:r>
                      <a:endParaRPr lang="fa-IR" sz="1800" b="1" dirty="0" smtClean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ar-SA" sz="2000" b="1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كمتر </a:t>
                      </a:r>
                      <a:r>
                        <a:rPr lang="ar-SA" sz="2000" b="1" dirty="0">
                          <a:latin typeface="Times New Roman"/>
                          <a:ea typeface="Times New Roman"/>
                          <a:cs typeface="B Nazanin" pitchFamily="2" charset="-78"/>
                        </a:rPr>
                        <a:t>از </a:t>
                      </a:r>
                      <a:r>
                        <a:rPr lang="en-US" sz="2000" b="1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5</a:t>
                      </a:r>
                      <a:endParaRPr lang="en-US" sz="20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ar-SA" sz="1800" b="1" dirty="0">
                          <a:latin typeface="Times New Roman"/>
                          <a:ea typeface="Times New Roman"/>
                          <a:cs typeface="B Nazanin" pitchFamily="2" charset="-78"/>
                        </a:rPr>
                        <a:t>طبيعي تلقي شود.</a:t>
                      </a:r>
                      <a:endParaRPr lang="en-US" sz="18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3903609">
                <a:tc>
                  <a:txBody>
                    <a:bodyPr/>
                    <a:lstStyle/>
                    <a:p>
                      <a:pPr algn="ctr" rtl="1"/>
                      <a:endParaRPr lang="fa-IR" sz="1800" b="1" dirty="0" smtClean="0">
                        <a:cs typeface="B Nazanin" pitchFamily="2" charset="-78"/>
                      </a:endParaRPr>
                    </a:p>
                    <a:p>
                      <a:pPr algn="ctr" rtl="1"/>
                      <a:endParaRPr lang="fa-IR" sz="1800" b="1" dirty="0" smtClean="0">
                        <a:cs typeface="B Nazanin" pitchFamily="2" charset="-78"/>
                      </a:endParaRPr>
                    </a:p>
                    <a:p>
                      <a:pPr algn="ctr" rtl="1"/>
                      <a:endParaRPr lang="fa-IR" sz="1800" b="1" dirty="0" smtClean="0">
                        <a:cs typeface="B Nazanin" pitchFamily="2" charset="-78"/>
                      </a:endParaRPr>
                    </a:p>
                    <a:p>
                      <a:pPr algn="ctr" rtl="1"/>
                      <a:endParaRPr lang="fa-IR" sz="1800" b="1" dirty="0" smtClean="0">
                        <a:cs typeface="B Nazanin" pitchFamily="2" charset="-78"/>
                      </a:endParaRPr>
                    </a:p>
                    <a:p>
                      <a:pPr algn="ctr" rtl="1"/>
                      <a:endParaRPr lang="fa-IR" sz="1800" b="1" dirty="0" smtClean="0">
                        <a:cs typeface="B Nazanin" pitchFamily="2" charset="-78"/>
                      </a:endParaRPr>
                    </a:p>
                    <a:p>
                      <a:pPr algn="ctr" rtl="1"/>
                      <a:endParaRPr lang="fa-IR" sz="1800" b="1" dirty="0" smtClean="0">
                        <a:cs typeface="B Nazanin" pitchFamily="2" charset="-78"/>
                      </a:endParaRPr>
                    </a:p>
                    <a:p>
                      <a:pPr algn="ctr" rtl="1"/>
                      <a:endParaRPr lang="fa-IR" sz="1800" b="1" dirty="0" smtClean="0">
                        <a:cs typeface="B Nazanin" pitchFamily="2" charset="-78"/>
                      </a:endParaRPr>
                    </a:p>
                    <a:p>
                      <a:pPr algn="ctr" rtl="1"/>
                      <a:r>
                        <a:rPr lang="fa-IR" sz="1800" b="1" dirty="0" smtClean="0">
                          <a:cs typeface="B Nazanin" pitchFamily="2" charset="-78"/>
                        </a:rPr>
                        <a:t>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5-9.9</a:t>
                      </a:r>
                      <a:endParaRPr lang="en-US" sz="20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ar-SA" sz="18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فراخوان نوزاد</a:t>
                      </a:r>
                      <a:endParaRPr lang="en-US" sz="18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ar-SA" sz="18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اطلاع به والدين و درخواست از آنان براي انجام غربالگري مجدد</a:t>
                      </a:r>
                      <a:endParaRPr lang="en-US" sz="18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ar-SA" sz="18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غربالگري نوبت دوم از پاشنه پا بر كاغذ </a:t>
                      </a:r>
                      <a:r>
                        <a:rPr lang="ar-SA" sz="18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فيلتر</a:t>
                      </a:r>
                      <a:endParaRPr lang="en-US" sz="1800" b="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  <a:p>
                      <a:pPr marL="1143000" lvl="2" indent="-228600"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TSH</a:t>
                      </a:r>
                      <a:r>
                        <a:rPr lang="en-US" sz="1800" b="1" dirty="0">
                          <a:latin typeface="B Nazanin"/>
                          <a:ea typeface="Calibri"/>
                          <a:cs typeface="B Nazanin" pitchFamily="2" charset="-78"/>
                        </a:rPr>
                        <a:t> </a:t>
                      </a:r>
                      <a:r>
                        <a:rPr lang="ar-SA" sz="1800" b="1" dirty="0">
                          <a:latin typeface="B Nazanin"/>
                          <a:ea typeface="Calibri"/>
                          <a:cs typeface="B Nazanin" pitchFamily="2" charset="-78"/>
                        </a:rPr>
                        <a:t>كمتر از </a:t>
                      </a:r>
                      <a:r>
                        <a:rPr lang="en-US" sz="1800" b="1" baseline="0" dirty="0" smtClean="0">
                          <a:latin typeface="B Nazanin"/>
                          <a:ea typeface="Calibri"/>
                          <a:cs typeface="B Nazanin" pitchFamily="2" charset="-78"/>
                        </a:rPr>
                        <a:t> </a:t>
                      </a:r>
                      <a:r>
                        <a:rPr lang="en-US" sz="1800" b="1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5</a:t>
                      </a:r>
                      <a:r>
                        <a:rPr lang="ar-SA" sz="1800" b="1" dirty="0" smtClean="0">
                          <a:latin typeface="B Nazanin"/>
                          <a:ea typeface="Calibri"/>
                          <a:cs typeface="B Nazanin" pitchFamily="2" charset="-78"/>
                        </a:rPr>
                        <a:t>: </a:t>
                      </a:r>
                      <a:r>
                        <a:rPr lang="ar-SA" sz="2000" b="0" dirty="0">
                          <a:latin typeface="B Nazanin"/>
                          <a:ea typeface="Calibri"/>
                          <a:cs typeface="B Nazanin" pitchFamily="2" charset="-78"/>
                        </a:rPr>
                        <a:t>طبيعي تلقي شود.</a:t>
                      </a:r>
                      <a:endParaRPr lang="en-US" sz="2000" b="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  <a:p>
                      <a:pPr marL="1143000" lvl="2" indent="-228600" algn="r" rtl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TSH</a:t>
                      </a:r>
                      <a:r>
                        <a:rPr lang="en-US" sz="1800" b="1" dirty="0">
                          <a:latin typeface="B Nazanin"/>
                          <a:ea typeface="Calibri"/>
                          <a:cs typeface="B Nazanin" pitchFamily="2" charset="-78"/>
                        </a:rPr>
                        <a:t> </a:t>
                      </a:r>
                      <a:r>
                        <a:rPr lang="ar-SA" sz="1800" b="1" dirty="0">
                          <a:latin typeface="B Nazanin"/>
                          <a:ea typeface="Calibri"/>
                          <a:cs typeface="B Nazanin" pitchFamily="2" charset="-78"/>
                        </a:rPr>
                        <a:t>مساوی و يا بيش از </a:t>
                      </a:r>
                      <a:r>
                        <a:rPr lang="en-US" sz="1800" b="1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5</a:t>
                      </a:r>
                      <a:r>
                        <a:rPr lang="ar-SA" sz="1800" b="1" dirty="0" smtClean="0">
                          <a:latin typeface="B Nazanin"/>
                          <a:ea typeface="Calibri"/>
                          <a:cs typeface="B Nazanin" pitchFamily="2" charset="-78"/>
                        </a:rPr>
                        <a:t>: </a:t>
                      </a:r>
                      <a:r>
                        <a:rPr lang="ar-SA" sz="2000" b="0" dirty="0">
                          <a:latin typeface="B Nazanin"/>
                          <a:ea typeface="Calibri"/>
                          <a:cs typeface="B Nazanin" pitchFamily="2" charset="-78"/>
                        </a:rPr>
                        <a:t>براي انجام آزمايش‌هاي تاييد تشخيص</a:t>
                      </a:r>
                      <a:r>
                        <a:rPr lang="ar-SA" sz="1800" b="0" dirty="0">
                          <a:latin typeface="B Nazanin"/>
                          <a:ea typeface="Calibri"/>
                          <a:cs typeface="B Nazanin" pitchFamily="2" charset="-78"/>
                        </a:rPr>
                        <a:t> </a:t>
                      </a:r>
                      <a:r>
                        <a:rPr lang="ar-SA" sz="2000" b="0" dirty="0">
                          <a:latin typeface="B Nazanin"/>
                          <a:ea typeface="Calibri"/>
                          <a:cs typeface="B Nazanin" pitchFamily="2" charset="-78"/>
                        </a:rPr>
                        <a:t>(</a:t>
                      </a:r>
                      <a:r>
                        <a:rPr lang="en-US" sz="2000" b="0" dirty="0">
                          <a:latin typeface="Times New Roman"/>
                          <a:ea typeface="Calibri"/>
                          <a:cs typeface="B Nazanin" pitchFamily="2" charset="-78"/>
                        </a:rPr>
                        <a:t>Free T4</a:t>
                      </a:r>
                      <a:r>
                        <a:rPr lang="ar-SA" sz="2000" b="0" dirty="0">
                          <a:latin typeface="Times New Roman"/>
                          <a:ea typeface="Calibri"/>
                          <a:cs typeface="B Nazanin" pitchFamily="2" charset="-78"/>
                        </a:rPr>
                        <a:t> و/یا</a:t>
                      </a:r>
                      <a:r>
                        <a:rPr lang="en-US" sz="2000" b="0" dirty="0">
                          <a:latin typeface="Times New Roman"/>
                          <a:ea typeface="Calibri"/>
                          <a:cs typeface="B Nazanin" pitchFamily="2" charset="-78"/>
                        </a:rPr>
                        <a:t>T4</a:t>
                      </a:r>
                      <a:r>
                        <a:rPr lang="ar-SA" sz="2000" b="0" dirty="0">
                          <a:latin typeface="Times New Roman"/>
                          <a:ea typeface="Calibri"/>
                          <a:cs typeface="B Nazanin" pitchFamily="2" charset="-78"/>
                        </a:rPr>
                        <a:t>، </a:t>
                      </a:r>
                      <a:r>
                        <a:rPr lang="en-US" sz="2000" b="0" dirty="0">
                          <a:latin typeface="Times New Roman"/>
                          <a:ea typeface="Calibri"/>
                          <a:cs typeface="B Nazanin" pitchFamily="2" charset="-78"/>
                        </a:rPr>
                        <a:t>T3RU </a:t>
                      </a:r>
                      <a:r>
                        <a:rPr lang="ar-SA" sz="2000" b="0" dirty="0">
                          <a:latin typeface="Times New Roman"/>
                          <a:ea typeface="Calibri"/>
                          <a:cs typeface="B Nazanin" pitchFamily="2" charset="-78"/>
                        </a:rPr>
                        <a:t>و</a:t>
                      </a:r>
                      <a:r>
                        <a:rPr lang="en-US" sz="2000" b="0" dirty="0">
                          <a:latin typeface="Times New Roman"/>
                          <a:ea typeface="Calibri"/>
                          <a:cs typeface="B Nazanin" pitchFamily="2" charset="-78"/>
                        </a:rPr>
                        <a:t>TSH</a:t>
                      </a:r>
                      <a:r>
                        <a:rPr lang="ar-SA" sz="2000" b="0" dirty="0">
                          <a:latin typeface="Times New Roman"/>
                          <a:ea typeface="Calibri"/>
                          <a:cs typeface="B Nazanin" pitchFamily="2" charset="-78"/>
                        </a:rPr>
                        <a:t>) به آزمايشگاه منتخب شهرستان فرستاده شود.</a:t>
                      </a:r>
                      <a:endParaRPr lang="en-US" sz="2000" b="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  <a:p>
                      <a:pPr marL="1143000" lvl="2" indent="-228600" algn="r" rtl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ar-SA" sz="2000" b="0" dirty="0">
                          <a:latin typeface="Times New Roman"/>
                          <a:ea typeface="Calibri"/>
                          <a:cs typeface="B Nazanin" pitchFamily="2" charset="-78"/>
                        </a:rPr>
                        <a:t>ويزيت توسط پزشك</a:t>
                      </a:r>
                      <a:endParaRPr lang="en-US" sz="2000" b="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  <a:p>
                      <a:pPr marL="1143000" lvl="2" indent="-228600" algn="r" rtl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ar-SA" sz="2000" b="0" dirty="0">
                          <a:latin typeface="Times New Roman"/>
                          <a:ea typeface="Calibri"/>
                          <a:cs typeface="B Nazanin" pitchFamily="2" charset="-78"/>
                        </a:rPr>
                        <a:t>در صورت ابتلا به بيماري، شروع درمان بر اساس </a:t>
                      </a:r>
                      <a:r>
                        <a:rPr lang="ar-SA" sz="2000" b="0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دستورالعمل</a:t>
                      </a:r>
                      <a:endParaRPr lang="en-US" sz="2000" b="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19256" cy="1268760"/>
          </a:xfrm>
        </p:spPr>
        <p:txBody>
          <a:bodyPr>
            <a:normAutofit/>
          </a:bodyPr>
          <a:lstStyle/>
          <a:p>
            <a:pPr algn="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روش برخورد با نتايج مختلف غربالگري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  … </a:t>
            </a:r>
            <a:endParaRPr lang="fa-IR" sz="2800" dirty="0"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7" y="1484784"/>
          <a:ext cx="8424935" cy="504056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1024307"/>
                <a:gridCol w="1507552"/>
                <a:gridCol w="5893076"/>
              </a:tblGrid>
              <a:tr h="144584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سن </a:t>
                      </a:r>
                      <a:r>
                        <a:rPr lang="ar-SA" sz="2400" b="1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نوزاد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غلظت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TSH</a:t>
                      </a:r>
                      <a:r>
                        <a:rPr lang="ar-SA" sz="2400" b="1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 (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mu/L</a:t>
                      </a:r>
                      <a:r>
                        <a:rPr lang="ar-SA" sz="2400" b="1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روش برخورد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3594719"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3-7</a:t>
                      </a:r>
                      <a:r>
                        <a:rPr kumimoji="0" lang="ar-SA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 روز تولد</a:t>
                      </a:r>
                      <a:endParaRPr lang="fa-IR" sz="24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19.9</a:t>
                      </a:r>
                      <a:r>
                        <a:rPr lang="ar-SA" sz="2400" b="1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- </a:t>
                      </a:r>
                      <a:r>
                        <a:rPr lang="en-US" sz="2400" b="1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10</a:t>
                      </a:r>
                      <a:endParaRPr lang="en-US" sz="24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ar-SA" sz="24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فراخوان نوزاد</a:t>
                      </a:r>
                      <a:endParaRPr lang="en-US" sz="2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ar-SA" sz="24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انجام آزمايش‌هاي تاييد تشخيص ( </a:t>
                      </a:r>
                      <a:r>
                        <a:rPr lang="en-US" sz="24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 Free T4</a:t>
                      </a:r>
                      <a:r>
                        <a:rPr lang="ar-SA" sz="24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و/يا</a:t>
                      </a:r>
                      <a:r>
                        <a:rPr lang="en-US" sz="24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 T3RU, T4 </a:t>
                      </a:r>
                      <a:r>
                        <a:rPr lang="ar-SA" sz="24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و</a:t>
                      </a:r>
                      <a:r>
                        <a:rPr lang="en-US" sz="24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TSH </a:t>
                      </a:r>
                      <a:r>
                        <a:rPr lang="ar-SA" sz="24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 ) در سن </a:t>
                      </a:r>
                      <a:r>
                        <a:rPr lang="en-US" sz="2400" b="1" baseline="0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 2-3</a:t>
                      </a:r>
                      <a:r>
                        <a:rPr lang="ar-SA" sz="2400" b="1" dirty="0" smtClean="0">
                          <a:latin typeface="Times New Roman"/>
                          <a:ea typeface="Calibri"/>
                          <a:cs typeface="B Nazanin" pitchFamily="2" charset="-78"/>
                        </a:rPr>
                        <a:t>هفتگي </a:t>
                      </a:r>
                      <a:r>
                        <a:rPr lang="ar-SA" sz="24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نوزاد</a:t>
                      </a:r>
                      <a:endParaRPr lang="en-US" sz="2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ar-SA" sz="24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ويزيت توسط پزشك پس از دريافت جواب آزمايشات تاييد تشخيص</a:t>
                      </a:r>
                      <a:endParaRPr lang="en-US" sz="2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ar-SA" sz="2400" b="1" dirty="0">
                          <a:latin typeface="Times New Roman"/>
                          <a:ea typeface="Calibri"/>
                          <a:cs typeface="B Nazanin" pitchFamily="2" charset="-78"/>
                        </a:rPr>
                        <a:t>در صورت ابتلا به بيماري، شروع درمان بر اساس دستورالعمل كشوري برنامه</a:t>
                      </a:r>
                      <a:endParaRPr lang="en-US" sz="2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618</TotalTime>
  <Words>621</Words>
  <Application>Microsoft Office PowerPoint</Application>
  <PresentationFormat>On-screen Show (4:3)</PresentationFormat>
  <Paragraphs>102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Flow</vt:lpstr>
      <vt:lpstr>Microsoft PowerPoint Presentation</vt:lpstr>
      <vt:lpstr>PowerPoint Presentation</vt:lpstr>
      <vt:lpstr>برنامه كشوري  غربالگري بيماري كم‌كاري تيروييد نوزادان</vt:lpstr>
      <vt:lpstr>اجزای تشکيل دهنده برنامه غربالگری نوزادان در كشور </vt:lpstr>
      <vt:lpstr>روند اجرایی برنامه در ايران</vt:lpstr>
      <vt:lpstr>روند اجرایی برنامه در ايران ...</vt:lpstr>
      <vt:lpstr>نمونه‌گيري مجدد از پاشنه پا</vt:lpstr>
      <vt:lpstr>غربالگري  در نوزادان نارس</vt:lpstr>
      <vt:lpstr>روش برخورد با نتايج مختلف غربالگري   </vt:lpstr>
      <vt:lpstr>روش برخورد با نتايج مختلف غربالگري  … </vt:lpstr>
      <vt:lpstr>روش برخورد با نتايج مختلف غربالگري  … </vt:lpstr>
      <vt:lpstr>روش برخورد با نتايج مختلف غربالگري  … </vt:lpstr>
      <vt:lpstr>PowerPoint Presentation</vt:lpstr>
      <vt:lpstr>PowerPoint Presentation</vt:lpstr>
    </vt:vector>
  </TitlesOfParts>
  <Company>Office07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s-yarahmadi</dc:creator>
  <cp:lastModifiedBy>a</cp:lastModifiedBy>
  <cp:revision>62</cp:revision>
  <dcterms:created xsi:type="dcterms:W3CDTF">2011-12-13T07:20:29Z</dcterms:created>
  <dcterms:modified xsi:type="dcterms:W3CDTF">2015-10-18T19:57:51Z</dcterms:modified>
</cp:coreProperties>
</file>