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9" r:id="rId3"/>
    <p:sldId id="258" r:id="rId4"/>
    <p:sldId id="272" r:id="rId5"/>
    <p:sldId id="273" r:id="rId6"/>
    <p:sldId id="274" r:id="rId7"/>
    <p:sldId id="275" r:id="rId8"/>
    <p:sldId id="259" r:id="rId9"/>
    <p:sldId id="260" r:id="rId10"/>
    <p:sldId id="271" r:id="rId11"/>
    <p:sldId id="266" r:id="rId12"/>
    <p:sldId id="267" r:id="rId13"/>
    <p:sldId id="268" r:id="rId14"/>
    <p:sldId id="265" r:id="rId15"/>
    <p:sldId id="261" r:id="rId16"/>
    <p:sldId id="262" r:id="rId17"/>
    <p:sldId id="263" r:id="rId18"/>
    <p:sldId id="264" r:id="rId19"/>
    <p:sldId id="270" r:id="rId2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310428-1799-4DEF-A443-2F49AA337684}" type="datetimeFigureOut">
              <a:rPr lang="fa-IR" smtClean="0"/>
              <a:pPr/>
              <a:t>1437/11/04</a:t>
            </a:fld>
            <a:endParaRPr lang="fa-I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A8CE5C-9D32-4783-93E6-03DF76F024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10428-1799-4DEF-A443-2F49AA337684}" type="datetimeFigureOut">
              <a:rPr lang="fa-IR" smtClean="0"/>
              <a:pPr/>
              <a:t>1437/11/04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8CE5C-9D32-4783-93E6-03DF76F024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2310428-1799-4DEF-A443-2F49AA337684}" type="datetimeFigureOut">
              <a:rPr lang="fa-IR" smtClean="0"/>
              <a:pPr/>
              <a:t>1437/11/04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A8CE5C-9D32-4783-93E6-03DF76F024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10428-1799-4DEF-A443-2F49AA337684}" type="datetimeFigureOut">
              <a:rPr lang="fa-IR" smtClean="0"/>
              <a:pPr/>
              <a:t>1437/11/04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8CE5C-9D32-4783-93E6-03DF76F024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310428-1799-4DEF-A443-2F49AA337684}" type="datetimeFigureOut">
              <a:rPr lang="fa-IR" smtClean="0"/>
              <a:pPr/>
              <a:t>1437/11/04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7A8CE5C-9D32-4783-93E6-03DF76F024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10428-1799-4DEF-A443-2F49AA337684}" type="datetimeFigureOut">
              <a:rPr lang="fa-IR" smtClean="0"/>
              <a:pPr/>
              <a:t>1437/11/04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8CE5C-9D32-4783-93E6-03DF76F024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10428-1799-4DEF-A443-2F49AA337684}" type="datetimeFigureOut">
              <a:rPr lang="fa-IR" smtClean="0"/>
              <a:pPr/>
              <a:t>1437/11/04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8CE5C-9D32-4783-93E6-03DF76F024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10428-1799-4DEF-A443-2F49AA337684}" type="datetimeFigureOut">
              <a:rPr lang="fa-IR" smtClean="0"/>
              <a:pPr/>
              <a:t>1437/11/04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8CE5C-9D32-4783-93E6-03DF76F024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310428-1799-4DEF-A443-2F49AA337684}" type="datetimeFigureOut">
              <a:rPr lang="fa-IR" smtClean="0"/>
              <a:pPr/>
              <a:t>1437/11/04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8CE5C-9D32-4783-93E6-03DF76F024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10428-1799-4DEF-A443-2F49AA337684}" type="datetimeFigureOut">
              <a:rPr lang="fa-IR" smtClean="0"/>
              <a:pPr/>
              <a:t>1437/11/04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8CE5C-9D32-4783-93E6-03DF76F0245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310428-1799-4DEF-A443-2F49AA337684}" type="datetimeFigureOut">
              <a:rPr lang="fa-IR" smtClean="0"/>
              <a:pPr/>
              <a:t>1437/11/04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A8CE5C-9D32-4783-93E6-03DF76F0245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2310428-1799-4DEF-A443-2F49AA337684}" type="datetimeFigureOut">
              <a:rPr lang="fa-IR" smtClean="0"/>
              <a:pPr/>
              <a:t>1437/11/04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7A8CE5C-9D32-4783-93E6-03DF76F0245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2088232"/>
          </a:xfrm>
        </p:spPr>
        <p:txBody>
          <a:bodyPr/>
          <a:lstStyle/>
          <a:p>
            <a:pPr algn="ctr"/>
            <a:r>
              <a:rPr lang="fa-IR" dirty="0" smtClean="0"/>
              <a:t>مشاوره و آزمايش اچ‌آي‌وي</a:t>
            </a:r>
            <a:endParaRPr lang="fa-I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336704" cy="2088232"/>
          </a:xfrm>
        </p:spPr>
        <p:txBody>
          <a:bodyPr>
            <a:normAutofit/>
          </a:bodyPr>
          <a:lstStyle/>
          <a:p>
            <a:pPr algn="ctr"/>
            <a:r>
              <a:rPr lang="fa-IR" dirty="0" smtClean="0"/>
              <a:t>اعظم ولي‌پور</a:t>
            </a:r>
          </a:p>
          <a:p>
            <a:pPr algn="ctr"/>
            <a:r>
              <a:rPr lang="fa-IR" sz="2200" dirty="0" smtClean="0"/>
              <a:t>اداره كنترل ايدز و بيماريهاي آميزشي</a:t>
            </a:r>
          </a:p>
          <a:p>
            <a:pPr algn="ctr"/>
            <a:r>
              <a:rPr lang="fa-IR" sz="2400" dirty="0" smtClean="0"/>
              <a:t>مركز مديريت بيماريهاي واگير</a:t>
            </a:r>
          </a:p>
          <a:p>
            <a:pPr algn="ctr"/>
            <a:r>
              <a:rPr lang="fa-IR" sz="2400" dirty="0" smtClean="0"/>
              <a:t> وزارت بهداشت، درمان و آموزش پزشكي</a:t>
            </a:r>
          </a:p>
          <a:p>
            <a:pPr algn="ctr"/>
            <a:r>
              <a:rPr lang="fa-IR" sz="2400" dirty="0" smtClean="0"/>
              <a:t> مرداد 1395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239000" cy="3312368"/>
          </a:xfrm>
        </p:spPr>
        <p:txBody>
          <a:bodyPr>
            <a:normAutofit/>
          </a:bodyPr>
          <a:lstStyle/>
          <a:p>
            <a:pPr algn="ctr"/>
            <a:r>
              <a:rPr lang="fa-IR" sz="6000" dirty="0" smtClean="0"/>
              <a:t>انجام تست</a:t>
            </a:r>
            <a:br>
              <a:rPr lang="fa-IR" sz="6000" dirty="0" smtClean="0"/>
            </a:br>
            <a:endParaRPr lang="fa-IR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endParaRPr lang="fa-IR" sz="4000" b="1" dirty="0">
              <a:cs typeface="+mn-cs"/>
            </a:endParaRPr>
          </a:p>
        </p:txBody>
      </p:sp>
      <p:pic>
        <p:nvPicPr>
          <p:cNvPr id="4" name="Content Placeholder 3" descr="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8464213" cy="565318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16550"/>
            <a:ext cx="8352928" cy="59724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02398" cy="587433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578075" cy="602350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cs typeface="+mn-cs"/>
              </a:rPr>
              <a:t>چه زمان از كنترل استفاده مي شود</a:t>
            </a:r>
            <a:br>
              <a:rPr lang="fa-IR" b="1" dirty="0" smtClean="0">
                <a:cs typeface="+mn-cs"/>
              </a:rPr>
            </a:br>
            <a:r>
              <a:rPr lang="fa-IR" b="1" dirty="0" smtClean="0">
                <a:cs typeface="+mn-cs"/>
              </a:rPr>
              <a:t>( كنترل جدا از وسيله تشخيصي)</a:t>
            </a:r>
            <a:r>
              <a:rPr lang="fa-IR" b="1" dirty="0" smtClean="0"/>
              <a:t/>
            </a:r>
            <a:br>
              <a:rPr lang="fa-IR" b="1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بستگي به حجم كاري و دستورالعمل كشوري تست تشخيص سريع اچ‌آي‌وي دارد </a:t>
            </a:r>
          </a:p>
          <a:p>
            <a:r>
              <a:rPr lang="fa-IR" dirty="0" smtClean="0"/>
              <a:t>توصيه سازمان بهداشت جهاني: حداقل هفته اي يك بار (بهتر است اولين روز هفته كاري باشد)</a:t>
            </a:r>
          </a:p>
          <a:p>
            <a:r>
              <a:rPr lang="fa-IR" dirty="0" smtClean="0"/>
              <a:t>هنگام خريد و بازكردن بسته جديد كيت</a:t>
            </a:r>
          </a:p>
          <a:p>
            <a:r>
              <a:rPr lang="fa-IR" dirty="0" smtClean="0"/>
              <a:t>هر زمان كه قرار است از سري ساخت جديدي از كيت استفاده شود</a:t>
            </a:r>
          </a:p>
          <a:p>
            <a:r>
              <a:rPr lang="fa-IR" dirty="0" smtClean="0"/>
              <a:t>هر زمان كه تغييرات شرايط محيطي بيش از حد قابل قبول باشد</a:t>
            </a:r>
            <a:endParaRPr lang="fa-I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cs typeface="+mn-cs"/>
              </a:rPr>
              <a:t>نتيجه نامعتبر چيست؟</a:t>
            </a:r>
            <a:r>
              <a:rPr lang="fa-IR" b="1" dirty="0" smtClean="0"/>
              <a:t/>
            </a:r>
            <a:br>
              <a:rPr lang="fa-IR" b="1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fa-IR" dirty="0" smtClean="0"/>
              <a:t>خط كنترل بسيار كمرنگ است</a:t>
            </a:r>
          </a:p>
          <a:p>
            <a:r>
              <a:rPr lang="fa-IR" dirty="0" smtClean="0"/>
              <a:t>خط كنترل وجود ندارد</a:t>
            </a:r>
          </a:p>
          <a:p>
            <a:r>
              <a:rPr lang="fa-IR" dirty="0" smtClean="0"/>
              <a:t>نتيجه آزمايش با نمونه كنترل منفي، مثبت شده است</a:t>
            </a:r>
            <a:endParaRPr lang="fa-I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cs typeface="+mn-cs"/>
              </a:rPr>
              <a:t>در برابر نتايج نامعتبر چه بايد كرد؟</a:t>
            </a:r>
            <a:r>
              <a:rPr lang="fa-IR" b="1" dirty="0" smtClean="0"/>
              <a:t/>
            </a:r>
            <a:br>
              <a:rPr lang="fa-IR" b="1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i="1" dirty="0" smtClean="0"/>
              <a:t>آزمايش تكرار شود</a:t>
            </a:r>
          </a:p>
          <a:p>
            <a:r>
              <a:rPr lang="fa-IR" b="1" i="1" dirty="0" smtClean="0"/>
              <a:t>در صورتي كه نتيجه آزمايش مجدد نيز نامعتبر بود:</a:t>
            </a:r>
          </a:p>
          <a:p>
            <a:r>
              <a:rPr lang="fa-IR" dirty="0" smtClean="0"/>
              <a:t>اشكال در وسيله يا در روش انجام آزمايش است</a:t>
            </a:r>
          </a:p>
          <a:p>
            <a:r>
              <a:rPr lang="fa-IR" dirty="0" smtClean="0"/>
              <a:t>از روش ديگري كه در الگوريتم تشخيصي كشور تعيين شده استفاده شود</a:t>
            </a:r>
          </a:p>
          <a:p>
            <a:r>
              <a:rPr lang="fa-IR" b="1" i="1" dirty="0" smtClean="0"/>
              <a:t>اقدامات لازم جهت علت يابي انجام شود</a:t>
            </a:r>
          </a:p>
          <a:p>
            <a:r>
              <a:rPr lang="fa-IR" b="1" i="1" dirty="0" smtClean="0"/>
              <a:t>به مسئول مربوطه اطلالاع داده شود</a:t>
            </a:r>
          </a:p>
          <a:p>
            <a:r>
              <a:rPr lang="fa-IR" b="1" i="1" dirty="0" smtClean="0"/>
              <a:t>اقدام اصلاحي لازم انجام گيرد</a:t>
            </a:r>
            <a:endParaRPr lang="fa-IR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100" dirty="0" smtClean="0"/>
              <a:t>نحوه برخورد با نتايج نامعتبر در كنترل كيفيت</a:t>
            </a:r>
            <a:r>
              <a:rPr lang="fa-IR" b="1" dirty="0" smtClean="0"/>
              <a:t/>
            </a:r>
            <a:br>
              <a:rPr lang="fa-IR" b="1" dirty="0" smtClean="0"/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1" y="1052736"/>
          <a:ext cx="8229603" cy="5461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26010"/>
                <a:gridCol w="2694087"/>
                <a:gridCol w="340950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نوع مشكل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علت احتمالي</a:t>
                      </a:r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چه‌</a:t>
                      </a:r>
                      <a:r>
                        <a:rPr lang="fa-IR" baseline="0" dirty="0" smtClean="0"/>
                        <a:t> بايد كرد؟؟</a:t>
                      </a:r>
                      <a:endParaRPr lang="fa-IR" dirty="0"/>
                    </a:p>
                  </a:txBody>
                  <a:tcPr anchor="ctr"/>
                </a:tc>
              </a:tr>
              <a:tr h="809888">
                <a:tc>
                  <a:txBody>
                    <a:bodyPr/>
                    <a:lstStyle/>
                    <a:p>
                      <a:pPr algn="ctr" rtl="1"/>
                      <a:r>
                        <a:rPr lang="fa-IR" sz="1600" i="1" dirty="0" smtClean="0"/>
                        <a:t>خط كنترل بسيار كمرنگ است</a:t>
                      </a:r>
                      <a:endParaRPr lang="fa-I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ممكن است كه شدت رنگ‌پذيري خط كنترل متغيير باشد</a:t>
                      </a:r>
                      <a:endParaRPr lang="fa-I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نياز به هيچ اقدامي نيست.</a:t>
                      </a:r>
                      <a:r>
                        <a:rPr lang="fa-IR" sz="1600" baseline="0" dirty="0" smtClean="0"/>
                        <a:t> قابل رويت شدن خط كنترل كافي است</a:t>
                      </a:r>
                      <a:endParaRPr lang="fa-IR" sz="1600" dirty="0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sz="1600" i="1" dirty="0" smtClean="0"/>
                        <a:t>خط كنترل وجود ندارد</a:t>
                      </a:r>
                      <a:endParaRPr lang="fa-I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وسيله انجام آزمايش دچار</a:t>
                      </a:r>
                      <a:r>
                        <a:rPr lang="fa-IR" sz="1600" baseline="0" dirty="0" smtClean="0"/>
                        <a:t> اشكال شده است</a:t>
                      </a:r>
                      <a:endParaRPr lang="fa-I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آزمايش با يك وسيله ديگر تكرار شود</a:t>
                      </a:r>
                      <a:endParaRPr lang="fa-IR" sz="16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آزمايش به روش صحيح انجام نشده است</a:t>
                      </a:r>
                      <a:endParaRPr lang="fa-I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 smtClean="0"/>
                        <a:t>- مراحل انجام آزمايش به دقت</a:t>
                      </a:r>
                      <a:r>
                        <a:rPr lang="fa-IR" sz="1600" baseline="0" dirty="0" smtClean="0"/>
                        <a:t> رعايت شود</a:t>
                      </a:r>
                    </a:p>
                    <a:p>
                      <a:pPr algn="r" rtl="1"/>
                      <a:r>
                        <a:rPr lang="fa-IR" sz="1600" baseline="0" dirty="0" smtClean="0"/>
                        <a:t>- حجم نمونه و بافر مجددا كنترل شود</a:t>
                      </a:r>
                    </a:p>
                    <a:p>
                      <a:pPr algn="r" rtl="1"/>
                      <a:r>
                        <a:rPr lang="fa-IR" sz="1600" baseline="0" dirty="0" smtClean="0"/>
                        <a:t>- به مدت زمان لازم قبل از خواندن نتيجه توجه شود</a:t>
                      </a:r>
                    </a:p>
                    <a:p>
                      <a:pPr algn="ctr" rtl="1"/>
                      <a:endParaRPr lang="fa-IR" sz="16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كيت، تاريخ گذشته است يا به طور صحيح</a:t>
                      </a:r>
                      <a:r>
                        <a:rPr lang="fa-IR" sz="1600" baseline="0" dirty="0" smtClean="0"/>
                        <a:t> نگهداري نشده است</a:t>
                      </a:r>
                      <a:endParaRPr lang="fa-I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buFontTx/>
                        <a:buChar char="-"/>
                      </a:pPr>
                      <a:r>
                        <a:rPr lang="fa-IR" sz="1600" baseline="0" dirty="0" smtClean="0"/>
                        <a:t>تاريخ انقضاء كيت و كنترل بررسي شود</a:t>
                      </a:r>
                    </a:p>
                    <a:p>
                      <a:pPr algn="r" rtl="1">
                        <a:buFontTx/>
                        <a:buChar char="-"/>
                      </a:pPr>
                      <a:r>
                        <a:rPr lang="fa-IR" sz="1600" baseline="0" dirty="0" smtClean="0"/>
                        <a:t> از مواد تاريخ گذشته استفاده نشود</a:t>
                      </a:r>
                    </a:p>
                    <a:p>
                      <a:pPr algn="r" rtl="1">
                        <a:buFontTx/>
                        <a:buChar char="-"/>
                      </a:pPr>
                      <a:r>
                        <a:rPr lang="fa-IR" sz="1600" baseline="0" dirty="0" smtClean="0"/>
                        <a:t> شرايط دمايي محل نگهداري كيت و محل انجام آزمايش بررسي شود</a:t>
                      </a:r>
                      <a:endParaRPr lang="fa-I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i="1" dirty="0" smtClean="0"/>
                        <a:t>نتيجه مثبت كاذب (با نمونه كنترل منفي واكنش نشان مي‌دهد)</a:t>
                      </a:r>
                      <a:endParaRPr lang="fa-I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مدت زمان خواندن تست، طولاني شده است</a:t>
                      </a:r>
                      <a:endParaRPr lang="fa-I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آزمايش</a:t>
                      </a:r>
                      <a:r>
                        <a:rPr lang="fa-IR" sz="1600" baseline="0" dirty="0" smtClean="0"/>
                        <a:t> بر روي نمونه كنترل منفي را بر روي يك وسيله ديگر تكرار كنيد و نتيجه را در مدت زمان تعيين شده بخوانيد</a:t>
                      </a:r>
                      <a:endParaRPr lang="fa-IR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pPr>
              <a:buNone/>
            </a:pPr>
            <a:r>
              <a:rPr lang="fa-IR" sz="4000" b="1" dirty="0" smtClean="0"/>
              <a:t>از توجه شما سپاسگزارم </a:t>
            </a:r>
            <a:endParaRPr lang="fa-IR" sz="4000" b="1" dirty="0"/>
          </a:p>
        </p:txBody>
      </p:sp>
      <p:sp>
        <p:nvSpPr>
          <p:cNvPr id="5" name="Smiley Face 4"/>
          <p:cNvSpPr/>
          <p:nvPr/>
        </p:nvSpPr>
        <p:spPr>
          <a:xfrm>
            <a:off x="395536" y="3861048"/>
            <a:ext cx="2232248" cy="22322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11144" cy="876712"/>
          </a:xfrm>
        </p:spPr>
        <p:txBody>
          <a:bodyPr/>
          <a:lstStyle/>
          <a:p>
            <a:pPr algn="ctr"/>
            <a:r>
              <a:rPr lang="fa-IR" dirty="0" smtClean="0"/>
              <a:t>اصطلاحات مهم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اچ‌آي‌وي (</a:t>
            </a:r>
            <a:r>
              <a:rPr lang="en-US" dirty="0" smtClean="0"/>
              <a:t>HIV</a:t>
            </a:r>
            <a:r>
              <a:rPr lang="fa-IR" dirty="0" smtClean="0"/>
              <a:t>)</a:t>
            </a:r>
          </a:p>
          <a:p>
            <a:r>
              <a:rPr lang="fa-IR" dirty="0" smtClean="0"/>
              <a:t>آنتي‌ژن: ماده ای که از طرف سيستم ايمنی بيگانه تشخيص داده ميشود</a:t>
            </a:r>
            <a:endParaRPr lang="en-US" dirty="0" smtClean="0"/>
          </a:p>
          <a:p>
            <a:r>
              <a:rPr lang="fa-IR" dirty="0" smtClean="0"/>
              <a:t>آنتي‌بادي: پروتئينی از نوع ايمونوگلوبولين که سيستم ايمنی بدن آن را در پاسخ به شناسايی و يا حمله مواد بيگانه توليد ميکند.</a:t>
            </a:r>
          </a:p>
          <a:p>
            <a:r>
              <a:rPr lang="fa-IR" dirty="0" smtClean="0"/>
              <a:t>مثبت كاذب: حالتی که نتيجه آزمايش به اشتباه فرد سالم را مثبت نشان ميدھد.</a:t>
            </a:r>
          </a:p>
          <a:p>
            <a:r>
              <a:rPr lang="fa-IR" dirty="0" smtClean="0"/>
              <a:t> منفي كاذب:‌ حالتی که نتيجه آزمايش به اشتباه يک فرد مبتلا را منفی نشان دھد.</a:t>
            </a:r>
            <a:endParaRPr lang="fa-I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cs typeface="+mn-cs"/>
              </a:rPr>
              <a:t>Window Period</a:t>
            </a:r>
            <a:br>
              <a:rPr lang="en-US" sz="3200" b="1" dirty="0" smtClean="0">
                <a:cs typeface="+mn-cs"/>
              </a:rPr>
            </a:br>
            <a:r>
              <a:rPr lang="fa-IR" sz="3200" b="1" dirty="0" smtClean="0">
                <a:cs typeface="+mn-cs"/>
              </a:rPr>
              <a:t>دوره زمانی ”پنجره“</a:t>
            </a:r>
            <a:r>
              <a:rPr lang="fa-IR" sz="3200" dirty="0" smtClean="0">
                <a:cs typeface="+mn-cs"/>
              </a:rPr>
              <a:t/>
            </a:r>
            <a:br>
              <a:rPr lang="fa-IR" sz="3200" dirty="0" smtClean="0">
                <a:cs typeface="+mn-cs"/>
              </a:rPr>
            </a:br>
            <a:endParaRPr lang="fa-IR" sz="32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dirty="0" smtClean="0"/>
          </a:p>
          <a:p>
            <a:pPr algn="just"/>
            <a:r>
              <a:rPr lang="fa-IR" dirty="0" smtClean="0"/>
              <a:t>فاصله زماني بين آغاز عفونت با اچ‌آي‌وي تا كشف آنتي‌بادي به‌وسيله يك آزمايش</a:t>
            </a:r>
          </a:p>
          <a:p>
            <a:pPr algn="just"/>
            <a:r>
              <a:rPr lang="fa-IR" dirty="0" smtClean="0"/>
              <a:t>اين دوره معمولا 3 تا 8 ھفته قبل از کشف آنتی بادی است</a:t>
            </a:r>
          </a:p>
          <a:p>
            <a:pPr algn="just"/>
            <a:r>
              <a:rPr lang="fa-IR" dirty="0" smtClean="0"/>
              <a:t>در اين فاصله زمانی ممکن است نتيجه آزمايش برای آنتي‌بادي اچ‌آي‌وي به طور كاذب منفي شود</a:t>
            </a:r>
          </a:p>
          <a:p>
            <a:r>
              <a:rPr lang="fa-IR" dirty="0" smtClean="0"/>
              <a:t> </a:t>
            </a:r>
            <a:r>
              <a:rPr lang="fa-IR" b="1" dirty="0" smtClean="0"/>
              <a:t>در اين مدت ويروس قابل انتقال به ديگران است</a:t>
            </a:r>
            <a:endParaRPr lang="fa-I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 smtClean="0"/>
              <a:t>اصول 5گانه آزمايش اچ‌آي‌وي</a:t>
            </a:r>
            <a:r>
              <a:rPr lang="en-US" dirty="0" smtClean="0"/>
              <a:t>5C </a:t>
            </a:r>
            <a:r>
              <a:rPr lang="fa-IR" dirty="0" smtClean="0"/>
              <a:t>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/>
              <a:t>رضايت </a:t>
            </a:r>
            <a:r>
              <a:rPr lang="en-US" dirty="0" smtClean="0">
                <a:solidFill>
                  <a:schemeClr val="tx2"/>
                </a:solidFill>
              </a:rPr>
              <a:t>C</a:t>
            </a:r>
            <a:r>
              <a:rPr lang="en-US" dirty="0" smtClean="0"/>
              <a:t>onsent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fa-IR" dirty="0" smtClean="0"/>
              <a:t>رازداري </a:t>
            </a:r>
            <a:r>
              <a:rPr lang="en-US" dirty="0" smtClean="0">
                <a:solidFill>
                  <a:schemeClr val="tx2"/>
                </a:solidFill>
              </a:rPr>
              <a:t>C</a:t>
            </a:r>
            <a:r>
              <a:rPr lang="en-US" dirty="0" smtClean="0"/>
              <a:t>onfidentiality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fa-IR" dirty="0" smtClean="0"/>
              <a:t>همراهي با مشاوره ‍</a:t>
            </a:r>
            <a:r>
              <a:rPr lang="en-US" dirty="0" smtClean="0">
                <a:solidFill>
                  <a:schemeClr val="tx2"/>
                </a:solidFill>
              </a:rPr>
              <a:t>C</a:t>
            </a:r>
            <a:r>
              <a:rPr lang="en-US" dirty="0" smtClean="0"/>
              <a:t>ounseling 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fa-IR" dirty="0" smtClean="0"/>
              <a:t>پاسخ صحيح آزمايش ‍</a:t>
            </a:r>
            <a:r>
              <a:rPr lang="en-US" dirty="0" smtClean="0">
                <a:solidFill>
                  <a:schemeClr val="tx2"/>
                </a:solidFill>
              </a:rPr>
              <a:t>C</a:t>
            </a:r>
            <a:r>
              <a:rPr lang="en-US" dirty="0" smtClean="0"/>
              <a:t>orrect Test Result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fa-IR" dirty="0" smtClean="0"/>
              <a:t>اتصال به خدمات مراقبت، درمان و پيشگيري ‍</a:t>
            </a:r>
            <a:r>
              <a:rPr lang="en-US" dirty="0" smtClean="0">
                <a:solidFill>
                  <a:schemeClr val="tx2"/>
                </a:solidFill>
              </a:rPr>
              <a:t>C</a:t>
            </a:r>
            <a:r>
              <a:rPr lang="en-US" dirty="0" smtClean="0"/>
              <a:t>onnection to Care, Treatment &amp; Prevention Services</a:t>
            </a:r>
            <a:endParaRPr lang="fa-IR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مشاوره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لزوم همراهي مشاوره و آزمايش در هر حال</a:t>
            </a:r>
          </a:p>
          <a:p>
            <a:endParaRPr lang="fa-IR" dirty="0" smtClean="0"/>
          </a:p>
          <a:p>
            <a:r>
              <a:rPr lang="fa-IR" dirty="0" smtClean="0"/>
              <a:t>رويكردهاي مشاوره </a:t>
            </a:r>
          </a:p>
          <a:p>
            <a:r>
              <a:rPr lang="fa-IR" dirty="0" smtClean="0"/>
              <a:t>1. رويكرد درخواست مراجعه كننده (</a:t>
            </a:r>
            <a:r>
              <a:rPr lang="en-US" dirty="0" smtClean="0"/>
              <a:t>VCT</a:t>
            </a:r>
            <a:r>
              <a:rPr lang="fa-IR" dirty="0" smtClean="0"/>
              <a:t>)</a:t>
            </a:r>
          </a:p>
          <a:p>
            <a:r>
              <a:rPr lang="fa-IR" dirty="0" smtClean="0"/>
              <a:t>2. رويكرد پيشنهاد درمانگر</a:t>
            </a:r>
          </a:p>
          <a:p>
            <a:endParaRPr lang="fa-IR" dirty="0" smtClean="0"/>
          </a:p>
          <a:p>
            <a:r>
              <a:rPr lang="fa-IR" dirty="0" smtClean="0"/>
              <a:t>در هر دو رويكرد رعايت </a:t>
            </a:r>
            <a:r>
              <a:rPr lang="en-US" dirty="0" smtClean="0"/>
              <a:t>5C</a:t>
            </a:r>
            <a:r>
              <a:rPr lang="fa-IR" dirty="0" smtClean="0"/>
              <a:t> ضروري است</a:t>
            </a:r>
            <a:endParaRPr lang="fa-IR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 smtClean="0"/>
              <a:t>مشاوره با رويكرد درخواست مراجعه‌كننده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در این رویکرد فرد شخصا با تقاضای انجام آزمایش مراجعه میکند</a:t>
            </a:r>
          </a:p>
          <a:p>
            <a:r>
              <a:rPr lang="fa-IR" dirty="0" smtClean="0"/>
              <a:t> از آنجا که علتهای مختلفی ممکن است انگیزه برای درخواست آزمایش را ایجاد کرده باشد، (مانند توصیه یک نفر درمانگر) سازمان جهانی بهداشت پیشنهاد میکند از اصطلاح </a:t>
            </a:r>
            <a:r>
              <a:rPr lang="en-US" dirty="0" smtClean="0"/>
              <a:t>Voluntary counseling and testing (VCT</a:t>
            </a:r>
            <a:r>
              <a:rPr lang="en-US" b="1" dirty="0" smtClean="0"/>
              <a:t>)</a:t>
            </a:r>
            <a:r>
              <a:rPr lang="fa-IR" dirty="0" smtClean="0"/>
              <a:t> استفاده کنیم. </a:t>
            </a:r>
          </a:p>
          <a:p>
            <a:r>
              <a:rPr lang="fa-IR" dirty="0" smtClean="0"/>
              <a:t>تاكيد بر ارزیابی خطر در مشاوره قبل از آزمایش (مشاوره پيش‌آزمون) به صورت ارائه اطلاعات قبل از آزمایش بصورت گروهی و یا انفرادی  </a:t>
            </a:r>
            <a:r>
              <a:rPr lang="en-US" dirty="0" smtClean="0"/>
              <a:t>(pretest information)</a:t>
            </a:r>
            <a:r>
              <a:rPr lang="fa-IR" dirty="0" smtClean="0"/>
              <a:t> </a:t>
            </a:r>
          </a:p>
          <a:p>
            <a:r>
              <a:rPr lang="fa-IR" dirty="0" smtClean="0"/>
              <a:t>مشاوره پس از آزمایش </a:t>
            </a:r>
            <a:r>
              <a:rPr lang="en-US" dirty="0" smtClean="0"/>
              <a:t>(post test counseling)</a:t>
            </a:r>
            <a:endParaRPr lang="fa-IR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 smtClean="0"/>
              <a:t>مشاوره با رويكرد پيشنهاد درمانگر(</a:t>
            </a:r>
            <a:r>
              <a:rPr lang="en-US" dirty="0" smtClean="0"/>
              <a:t>PIT</a:t>
            </a:r>
            <a:r>
              <a:rPr lang="fa-IR" dirty="0" smtClean="0"/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a-IR" dirty="0" smtClean="0"/>
              <a:t>هدف مهم: افزايش پوشش خدمات بيماريابي و </a:t>
            </a:r>
            <a:r>
              <a:rPr lang="ar-SA" dirty="0" smtClean="0"/>
              <a:t>برخورداری حداکثر افراد نیازمند از این خدمت</a:t>
            </a:r>
            <a:endParaRPr lang="fa-IR" dirty="0" smtClean="0"/>
          </a:p>
          <a:p>
            <a:r>
              <a:rPr lang="fa-IR" dirty="0" smtClean="0"/>
              <a:t>جايگزيني رضايت آگاهانه و آگاهي‌رساني ساده به جاي مشاوره مفصل پيش‌آزمون</a:t>
            </a:r>
          </a:p>
          <a:p>
            <a:r>
              <a:rPr lang="fa-IR" dirty="0" smtClean="0"/>
              <a:t>اتصال افراد بررسي شده به خدمات مشاوره پس از آزمايش</a:t>
            </a:r>
          </a:p>
          <a:p>
            <a:r>
              <a:rPr lang="fa-IR" dirty="0" smtClean="0"/>
              <a:t>ارجاع موارد ري‌اكتيو به مراكز مشاوره بيماريهاي رفتاري</a:t>
            </a:r>
          </a:p>
          <a:p>
            <a:r>
              <a:rPr lang="ar-SA" dirty="0" smtClean="0"/>
              <a:t>در واقع اساس موفقیت </a:t>
            </a:r>
            <a:r>
              <a:rPr lang="fa-IR" dirty="0" smtClean="0"/>
              <a:t>اين رويكرد</a:t>
            </a:r>
            <a:r>
              <a:rPr lang="ar-SA" dirty="0" smtClean="0"/>
              <a:t> بر این مبناست که اگرچه نهایتا انجام آزمایش برای بیمار اختیاری است و لیکن پرسنل بهداشتی باید بکوشند تا فرد را برای انجام آزمایش متقاعد کنند و آن را بعنوان بخشی از خدمات روتین آن مرکز معرفی کنند</a:t>
            </a:r>
            <a:endParaRPr lang="fa-IR" dirty="0" smtClean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400" b="1" dirty="0" smtClean="0">
                <a:cs typeface="+mn-cs"/>
              </a:rPr>
              <a:t>تستهاي تشخيص سريع اچ‌آي‌وي: مزايا</a:t>
            </a:r>
            <a:endParaRPr lang="fa-IR" sz="34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a-IR" dirty="0" smtClean="0"/>
              <a:t>افزايش دسترسی به تست </a:t>
            </a:r>
          </a:p>
          <a:p>
            <a:pPr algn="just"/>
            <a:r>
              <a:rPr lang="fa-IR" dirty="0" smtClean="0"/>
              <a:t>به افزايش کمّی مراکز انجام دھنده آزمايش کمک مي‌کند</a:t>
            </a:r>
          </a:p>
          <a:p>
            <a:pPr algn="just"/>
            <a:r>
              <a:rPr lang="fa-IR" dirty="0" smtClean="0"/>
              <a:t>تشخيص و مشاوره در يک روز را ممکن مي‌سازد</a:t>
            </a:r>
          </a:p>
          <a:p>
            <a:pPr algn="just"/>
            <a:r>
              <a:rPr lang="fa-IR" dirty="0" smtClean="0"/>
              <a:t>استفاده از آن کم زحمت و ساده است</a:t>
            </a:r>
          </a:p>
          <a:p>
            <a:pPr algn="just"/>
            <a:r>
              <a:rPr lang="fa-IR" dirty="0" smtClean="0"/>
              <a:t>در مدت کمتر از 30 دقيقه انجام مي‌شود</a:t>
            </a:r>
          </a:p>
          <a:p>
            <a:pPr algn="just"/>
            <a:r>
              <a:rPr lang="fa-IR" dirty="0" smtClean="0"/>
              <a:t>برای نگھداری آن غالبا نياز به يخچال نيست</a:t>
            </a:r>
          </a:p>
          <a:p>
            <a:pPr algn="just"/>
            <a:r>
              <a:rPr lang="fa-IR" dirty="0" smtClean="0"/>
              <a:t>اغلب به تعداد كمي معرف نياز دارند(معمولا يک معرف)</a:t>
            </a:r>
          </a:p>
          <a:p>
            <a:pPr algn="just"/>
            <a:r>
              <a:rPr lang="fa-IR" dirty="0" smtClean="0"/>
              <a:t>به حداقل تجھيزات و ملزومات محتاج ھستند</a:t>
            </a:r>
          </a:p>
          <a:p>
            <a:pPr algn="just"/>
            <a:r>
              <a:rPr lang="fa-IR" dirty="0" smtClean="0"/>
              <a:t>کار کردن با آنھا به مھارت فنی زيادی احتياج ندارد</a:t>
            </a:r>
            <a:endParaRPr lang="fa-I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400" b="1" dirty="0" smtClean="0">
                <a:cs typeface="+mn-cs"/>
              </a:rPr>
              <a:t>تستهاي تشخيص سريع اچ‌آي‌وي: معايب</a:t>
            </a:r>
            <a:endParaRPr lang="fa-IR" sz="34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تعداد محدودی تست در روز قابل انجام است</a:t>
            </a:r>
          </a:p>
          <a:p>
            <a:r>
              <a:rPr lang="fa-IR" dirty="0" smtClean="0"/>
              <a:t>لزوم انجام تضمين کيفيت/کنترل کيفيت در مراکز متعدد بوجود می آيد</a:t>
            </a:r>
          </a:p>
          <a:p>
            <a:r>
              <a:rPr lang="fa-IR" dirty="0" smtClean="0"/>
              <a:t>عملکرد تست بسته به نوع وسيله تشخيصی يا محصول متفاوت است</a:t>
            </a:r>
          </a:p>
          <a:p>
            <a:r>
              <a:rPr lang="fa-IR" dirty="0" smtClean="0"/>
              <a:t>بعضی از محصولات نياز به شرايط نگھداری در يخچال دارند</a:t>
            </a:r>
          </a:p>
          <a:p>
            <a:r>
              <a:rPr lang="fa-IR" dirty="0" smtClean="0"/>
              <a:t>انجام دھندگان آزمايش ممکن است در خواندن و تفسيرنتايج اختلاف داشته باشند</a:t>
            </a:r>
          </a:p>
          <a:p>
            <a:r>
              <a:rPr lang="fa-IR" dirty="0" smtClean="0"/>
              <a:t>پايداری نتيجه نھايی آزمايش محدود است</a:t>
            </a:r>
            <a:endParaRPr lang="fa-I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406</TotalTime>
  <Words>897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مشاوره و آزمايش اچ‌آي‌وي</vt:lpstr>
      <vt:lpstr>اصطلاحات مهم</vt:lpstr>
      <vt:lpstr>Window Period دوره زمانی ”پنجره“ </vt:lpstr>
      <vt:lpstr>اصول 5گانه آزمايش اچ‌آي‌وي5C :</vt:lpstr>
      <vt:lpstr>مشاوره</vt:lpstr>
      <vt:lpstr>مشاوره با رويكرد درخواست مراجعه‌كننده</vt:lpstr>
      <vt:lpstr>مشاوره با رويكرد پيشنهاد درمانگر(PIT)</vt:lpstr>
      <vt:lpstr>تستهاي تشخيص سريع اچ‌آي‌وي: مزايا</vt:lpstr>
      <vt:lpstr>تستهاي تشخيص سريع اچ‌آي‌وي: معايب</vt:lpstr>
      <vt:lpstr>انجام تست </vt:lpstr>
      <vt:lpstr>Slide 11</vt:lpstr>
      <vt:lpstr>Slide 12</vt:lpstr>
      <vt:lpstr>Slide 13</vt:lpstr>
      <vt:lpstr>Slide 14</vt:lpstr>
      <vt:lpstr>چه زمان از كنترل استفاده مي شود ( كنترل جدا از وسيله تشخيصي) </vt:lpstr>
      <vt:lpstr>نتيجه نامعتبر چيست؟ </vt:lpstr>
      <vt:lpstr>در برابر نتايج نامعتبر چه بايد كرد؟ </vt:lpstr>
      <vt:lpstr>نحوه برخورد با نتايج نامعتبر در كنترل كيفيت </vt:lpstr>
      <vt:lpstr>Slide 19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a-valipour</dc:creator>
  <cp:lastModifiedBy>a-valipour</cp:lastModifiedBy>
  <cp:revision>36</cp:revision>
  <dcterms:created xsi:type="dcterms:W3CDTF">2016-02-20T07:43:46Z</dcterms:created>
  <dcterms:modified xsi:type="dcterms:W3CDTF">2016-08-07T12:42:48Z</dcterms:modified>
</cp:coreProperties>
</file>