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99" r:id="rId1"/>
  </p:sldMasterIdLst>
  <p:notesMasterIdLst>
    <p:notesMasterId r:id="rId102"/>
  </p:notesMasterIdLst>
  <p:sldIdLst>
    <p:sldId id="256" r:id="rId2"/>
    <p:sldId id="257" r:id="rId3"/>
    <p:sldId id="329" r:id="rId4"/>
    <p:sldId id="260" r:id="rId5"/>
    <p:sldId id="330" r:id="rId6"/>
    <p:sldId id="426" r:id="rId7"/>
    <p:sldId id="375" r:id="rId8"/>
    <p:sldId id="376" r:id="rId9"/>
    <p:sldId id="293" r:id="rId10"/>
    <p:sldId id="331" r:id="rId11"/>
    <p:sldId id="333" r:id="rId12"/>
    <p:sldId id="377" r:id="rId13"/>
    <p:sldId id="332" r:id="rId14"/>
    <p:sldId id="347" r:id="rId15"/>
    <p:sldId id="425" r:id="rId16"/>
    <p:sldId id="334" r:id="rId17"/>
    <p:sldId id="378" r:id="rId18"/>
    <p:sldId id="379" r:id="rId19"/>
    <p:sldId id="380" r:id="rId20"/>
    <p:sldId id="335" r:id="rId21"/>
    <p:sldId id="381" r:id="rId22"/>
    <p:sldId id="382" r:id="rId23"/>
    <p:sldId id="336" r:id="rId24"/>
    <p:sldId id="383" r:id="rId25"/>
    <p:sldId id="384" r:id="rId26"/>
    <p:sldId id="385" r:id="rId27"/>
    <p:sldId id="386" r:id="rId28"/>
    <p:sldId id="338" r:id="rId29"/>
    <p:sldId id="339" r:id="rId30"/>
    <p:sldId id="340" r:id="rId31"/>
    <p:sldId id="341" r:id="rId32"/>
    <p:sldId id="342" r:id="rId33"/>
    <p:sldId id="343" r:id="rId34"/>
    <p:sldId id="355" r:id="rId35"/>
    <p:sldId id="356" r:id="rId36"/>
    <p:sldId id="387" r:id="rId37"/>
    <p:sldId id="357" r:id="rId38"/>
    <p:sldId id="358" r:id="rId39"/>
    <p:sldId id="388" r:id="rId40"/>
    <p:sldId id="389" r:id="rId41"/>
    <p:sldId id="359" r:id="rId42"/>
    <p:sldId id="361" r:id="rId43"/>
    <p:sldId id="390" r:id="rId44"/>
    <p:sldId id="362" r:id="rId45"/>
    <p:sldId id="363" r:id="rId46"/>
    <p:sldId id="391" r:id="rId47"/>
    <p:sldId id="392" r:id="rId48"/>
    <p:sldId id="360" r:id="rId49"/>
    <p:sldId id="364" r:id="rId50"/>
    <p:sldId id="365" r:id="rId51"/>
    <p:sldId id="366" r:id="rId52"/>
    <p:sldId id="367" r:id="rId53"/>
    <p:sldId id="344" r:id="rId54"/>
    <p:sldId id="345" r:id="rId55"/>
    <p:sldId id="346" r:id="rId56"/>
    <p:sldId id="393" r:id="rId57"/>
    <p:sldId id="368" r:id="rId58"/>
    <p:sldId id="369" r:id="rId59"/>
    <p:sldId id="370" r:id="rId60"/>
    <p:sldId id="371" r:id="rId61"/>
    <p:sldId id="294" r:id="rId62"/>
    <p:sldId id="416" r:id="rId63"/>
    <p:sldId id="295" r:id="rId64"/>
    <p:sldId id="296" r:id="rId65"/>
    <p:sldId id="297" r:id="rId66"/>
    <p:sldId id="395" r:id="rId67"/>
    <p:sldId id="399" r:id="rId68"/>
    <p:sldId id="394" r:id="rId69"/>
    <p:sldId id="424" r:id="rId70"/>
    <p:sldId id="396" r:id="rId71"/>
    <p:sldId id="398" r:id="rId72"/>
    <p:sldId id="397" r:id="rId73"/>
    <p:sldId id="418" r:id="rId74"/>
    <p:sldId id="420" r:id="rId75"/>
    <p:sldId id="421" r:id="rId76"/>
    <p:sldId id="314" r:id="rId77"/>
    <p:sldId id="309" r:id="rId78"/>
    <p:sldId id="422" r:id="rId79"/>
    <p:sldId id="321" r:id="rId80"/>
    <p:sldId id="400" r:id="rId81"/>
    <p:sldId id="323" r:id="rId82"/>
    <p:sldId id="322" r:id="rId83"/>
    <p:sldId id="417" r:id="rId84"/>
    <p:sldId id="324" r:id="rId85"/>
    <p:sldId id="401" r:id="rId86"/>
    <p:sldId id="404" r:id="rId87"/>
    <p:sldId id="402" r:id="rId88"/>
    <p:sldId id="403" r:id="rId89"/>
    <p:sldId id="405" r:id="rId90"/>
    <p:sldId id="407" r:id="rId91"/>
    <p:sldId id="408" r:id="rId92"/>
    <p:sldId id="406" r:id="rId93"/>
    <p:sldId id="409" r:id="rId94"/>
    <p:sldId id="410" r:id="rId95"/>
    <p:sldId id="411" r:id="rId96"/>
    <p:sldId id="412" r:id="rId97"/>
    <p:sldId id="413" r:id="rId98"/>
    <p:sldId id="427" r:id="rId99"/>
    <p:sldId id="428" r:id="rId100"/>
    <p:sldId id="415" r:id="rId101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54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5" autoAdjust="0"/>
    <p:restoredTop sz="94660"/>
  </p:normalViewPr>
  <p:slideViewPr>
    <p:cSldViewPr snapToGrid="0">
      <p:cViewPr varScale="1">
        <p:scale>
          <a:sx n="50" d="100"/>
          <a:sy n="50" d="100"/>
        </p:scale>
        <p:origin x="816" y="42"/>
      </p:cViewPr>
      <p:guideLst>
        <p:guide orient="horz" pos="3072"/>
        <p:guide pos="5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514559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62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49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49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49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6857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92C17-AD08-4E4C-AB6D-1035F7AC396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7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852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6857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92C17-AD08-4E4C-AB6D-1035F7AC396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7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9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7533" y="1596249"/>
            <a:ext cx="13005197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7533" y="5122898"/>
            <a:ext cx="13005197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smtClean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smtClean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33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09126" y="519289"/>
            <a:ext cx="3738994" cy="826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2143" y="519289"/>
            <a:ext cx="11000229" cy="8265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smtClean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2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475625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02F-357D-AF42-B110-A7740AFDCA1B}" type="datetimeFigureOut">
              <a:rPr lang="en-US" smtClean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21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112" y="2431628"/>
            <a:ext cx="14955977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3112" y="6527237"/>
            <a:ext cx="14955977" cy="2133599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smtClean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2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2143" y="2596444"/>
            <a:ext cx="7369612" cy="61885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508" y="2596444"/>
            <a:ext cx="7369612" cy="61885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smtClean="0"/>
              <a:pPr/>
              <a:t>5/26/2023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9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02" y="519290"/>
            <a:ext cx="14955977" cy="18852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403" y="2390987"/>
            <a:ext cx="7335743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4403" y="3562773"/>
            <a:ext cx="7335743" cy="5240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78508" y="2390987"/>
            <a:ext cx="7371870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78508" y="3562773"/>
            <a:ext cx="7371870" cy="5240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smtClean="0"/>
              <a:pPr/>
              <a:t>5/26/2023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7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smtClean="0"/>
              <a:pPr/>
              <a:t>5/26/2023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3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smtClean="0"/>
              <a:pPr/>
              <a:t>5/26/2023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0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1870" y="1404338"/>
            <a:ext cx="8778508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402" y="2926080"/>
            <a:ext cx="55926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smtClean="0"/>
              <a:pPr/>
              <a:t>5/26/2023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7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71870" y="1404338"/>
            <a:ext cx="8778508" cy="6931378"/>
          </a:xfr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402" y="2926080"/>
            <a:ext cx="55926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smtClean="0"/>
              <a:pPr/>
              <a:t>5/26/2023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1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143" y="2596444"/>
            <a:ext cx="14955977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92143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smtClean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43962" y="9040143"/>
            <a:ext cx="585233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46561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1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aeed Amiripouya MD-interventional cardiologist"/>
          <p:cNvSpPr txBox="1">
            <a:spLocks noGrp="1"/>
          </p:cNvSpPr>
          <p:nvPr>
            <p:ph type="subTitle" idx="1"/>
          </p:nvPr>
        </p:nvSpPr>
        <p:spPr>
          <a:xfrm>
            <a:off x="2128012" y="7318106"/>
            <a:ext cx="12680066" cy="165262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 smtClean="0"/>
              <a:t>Sarah </a:t>
            </a:r>
            <a:r>
              <a:rPr lang="en-US" sz="2400" b="1" dirty="0" err="1" smtClean="0"/>
              <a:t>Taaghi</a:t>
            </a:r>
            <a:r>
              <a:rPr lang="en-US" sz="2400" b="1" dirty="0" smtClean="0"/>
              <a:t> MD</a:t>
            </a:r>
          </a:p>
          <a:p>
            <a:r>
              <a:rPr lang="en-US" sz="2400" b="1" dirty="0" smtClean="0"/>
              <a:t>Cardiovascular specialist</a:t>
            </a:r>
          </a:p>
          <a:p>
            <a:r>
              <a:rPr lang="en-US" sz="2400" b="1" dirty="0" smtClean="0"/>
              <a:t>Assistant professor of Cardiology</a:t>
            </a:r>
          </a:p>
          <a:p>
            <a:r>
              <a:rPr lang="en-US" sz="2400" b="1" dirty="0" smtClean="0"/>
              <a:t>IUMS – </a:t>
            </a:r>
            <a:r>
              <a:rPr lang="en-US" sz="2400" b="1" dirty="0" err="1" smtClean="0"/>
              <a:t>Rasoul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Akram</a:t>
            </a:r>
            <a:r>
              <a:rPr lang="en-US" sz="2400" b="1" dirty="0" smtClean="0"/>
              <a:t> Hospital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7306" y="0"/>
            <a:ext cx="2241802" cy="23544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0327" cy="2171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495" y="-819151"/>
            <a:ext cx="10375106" cy="78389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HTN &amp; genetics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30%</a:t>
            </a:r>
          </a:p>
          <a:p>
            <a:r>
              <a:rPr lang="en-US" dirty="0" smtClean="0"/>
              <a:t>Multiple </a:t>
            </a:r>
          </a:p>
          <a:p>
            <a:endParaRPr lang="en-US" dirty="0" smtClean="0"/>
          </a:p>
          <a:p>
            <a:r>
              <a:rPr lang="en-US" dirty="0" smtClean="0"/>
              <a:t>If one parent has HTN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the risk is double for children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865" y="0"/>
            <a:ext cx="7391400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836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:\olom-pezeshki-ir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" y="0"/>
            <a:ext cx="17339733" cy="9753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04107" y="1013934"/>
            <a:ext cx="6304021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80" b="1" dirty="0">
                <a:solidFill>
                  <a:srgbClr val="FF0000"/>
                </a:solidFill>
              </a:rPr>
              <a:t>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5766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Regulation of blood pressure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143" y="2923825"/>
            <a:ext cx="14955977" cy="6188570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Heart </a:t>
            </a:r>
            <a:r>
              <a:rPr lang="en-US" sz="4000" dirty="0" smtClean="0">
                <a:sym typeface="Wingdings" panose="05000000000000000000" pitchFamily="2" charset="2"/>
              </a:rPr>
              <a:t> cardiac output</a:t>
            </a:r>
            <a:r>
              <a:rPr lang="en-US" sz="4000" dirty="0" smtClean="0"/>
              <a:t> ( CO 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Vessels </a:t>
            </a:r>
            <a:r>
              <a:rPr lang="en-US" sz="4000" dirty="0" smtClean="0">
                <a:sym typeface="Wingdings" panose="05000000000000000000" pitchFamily="2" charset="2"/>
              </a:rPr>
              <a:t> peripheral resistance</a:t>
            </a:r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Kidneys</a:t>
            </a:r>
          </a:p>
          <a:p>
            <a:pPr marL="742950" indent="-742950">
              <a:buFont typeface="+mj-lt"/>
              <a:buAutoNum type="arabicPeriod"/>
            </a:pPr>
            <a:endParaRPr lang="en-US" sz="4000" dirty="0"/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  <a:p>
            <a:pPr marL="0" indent="0">
              <a:buNone/>
            </a:pPr>
            <a:r>
              <a:rPr lang="en-US" sz="3200" dirty="0" smtClean="0">
                <a:sym typeface="Wingdings" panose="05000000000000000000" pitchFamily="2" charset="2"/>
              </a:rPr>
              <a:t>CO </a:t>
            </a:r>
            <a:r>
              <a:rPr lang="en-US" sz="3200" dirty="0" smtClean="0"/>
              <a:t>: Stroke Volume </a:t>
            </a:r>
            <a:r>
              <a:rPr lang="en-US" sz="3200" dirty="0"/>
              <a:t>x </a:t>
            </a:r>
            <a:r>
              <a:rPr lang="en-US" sz="3200" dirty="0" smtClean="0"/>
              <a:t>HR</a:t>
            </a:r>
          </a:p>
          <a:p>
            <a:pPr marL="0" indent="0">
              <a:buNone/>
            </a:pPr>
            <a:r>
              <a:rPr lang="en-US" sz="3200" dirty="0" smtClean="0"/>
              <a:t>SV: contractility , venous return (preload ), afterload</a:t>
            </a:r>
          </a:p>
          <a:p>
            <a:pPr marL="0" indent="0">
              <a:buNone/>
            </a:pPr>
            <a:r>
              <a:rPr lang="en-US" sz="3200" dirty="0" smtClean="0"/>
              <a:t>Preload : vascular tone , volume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00" y="-1"/>
            <a:ext cx="6405564" cy="660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196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50" y="561625"/>
            <a:ext cx="8439149" cy="843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267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HTN Mechanism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b="1" dirty="0" smtClean="0"/>
              <a:t>Intravascular volume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dirty="0" smtClean="0"/>
              <a:t>Autonomic </a:t>
            </a:r>
            <a:r>
              <a:rPr lang="en-US" b="1" dirty="0"/>
              <a:t>nervous </a:t>
            </a:r>
            <a:r>
              <a:rPr lang="en-US" b="1" dirty="0" smtClean="0"/>
              <a:t>system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dirty="0" smtClean="0"/>
              <a:t>Renin – Angiotensin - Aldosterone system (RAAS)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dirty="0" smtClean="0"/>
              <a:t>Vascular resistance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dirty="0" smtClean="0"/>
              <a:t>Renal artery stenosis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dirty="0" smtClean="0"/>
              <a:t>Endocrinal disease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903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32" y="538340"/>
            <a:ext cx="15177798" cy="842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309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 descr="C:\Users\App7\Desktop\1\download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2946" y="0"/>
            <a:ext cx="7921498" cy="1029392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HTN complications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Heart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143" y="3244144"/>
            <a:ext cx="14955977" cy="6188570"/>
          </a:xfrm>
        </p:spPr>
        <p:txBody>
          <a:bodyPr/>
          <a:lstStyle/>
          <a:p>
            <a:r>
              <a:rPr lang="en-US" dirty="0" smtClean="0"/>
              <a:t>One of main risk factors for CAD</a:t>
            </a:r>
          </a:p>
          <a:p>
            <a:r>
              <a:rPr lang="en-US" dirty="0" smtClean="0"/>
              <a:t>Main etiology of mortality in hypertensive patients : cardiac disease</a:t>
            </a:r>
          </a:p>
          <a:p>
            <a:r>
              <a:rPr lang="en-US" dirty="0" smtClean="0"/>
              <a:t>Cause :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Left ventricular hypertrophy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Atrial fibrillation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Herat failure (</a:t>
            </a:r>
            <a:r>
              <a:rPr lang="en-US" dirty="0" err="1" smtClean="0"/>
              <a:t>HFpEF</a:t>
            </a:r>
            <a:r>
              <a:rPr lang="en-US" dirty="0" smtClean="0"/>
              <a:t>/ </a:t>
            </a:r>
            <a:r>
              <a:rPr lang="en-US" dirty="0" err="1" smtClean="0"/>
              <a:t>HEFrEF</a:t>
            </a:r>
            <a:r>
              <a:rPr lang="en-US" dirty="0" smtClean="0"/>
              <a:t>)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111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HTN complications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Heart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143" y="3244144"/>
            <a:ext cx="14955977" cy="618857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Cause : </a:t>
            </a:r>
          </a:p>
          <a:p>
            <a:pPr marL="0" indent="0">
              <a:buNone/>
            </a:pPr>
            <a:r>
              <a:rPr lang="en-US" dirty="0" smtClean="0"/>
              <a:t>Left ventricular hypertrophy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663" y="207645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387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HTN complications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Heart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143" y="3244144"/>
            <a:ext cx="14955977" cy="618857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Cause : </a:t>
            </a:r>
          </a:p>
          <a:p>
            <a:pPr marL="0" indent="0">
              <a:buNone/>
            </a:pPr>
            <a:r>
              <a:rPr lang="en-US" dirty="0" smtClean="0"/>
              <a:t>Atrial fibrillation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681" y="1558714"/>
            <a:ext cx="9817100" cy="78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761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HTN complications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Heart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143" y="3244144"/>
            <a:ext cx="14955977" cy="618857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Cause : </a:t>
            </a:r>
          </a:p>
          <a:p>
            <a:pPr marL="0" indent="0">
              <a:buNone/>
            </a:pPr>
            <a:r>
              <a:rPr lang="en-US" dirty="0" smtClean="0"/>
              <a:t>Herat failure (</a:t>
            </a:r>
            <a:r>
              <a:rPr lang="en-US" dirty="0" err="1" smtClean="0"/>
              <a:t>HFpEF</a:t>
            </a:r>
            <a:r>
              <a:rPr lang="en-US" dirty="0" smtClean="0"/>
              <a:t>/ </a:t>
            </a:r>
            <a:r>
              <a:rPr lang="en-US" dirty="0" err="1" smtClean="0"/>
              <a:t>HFrEF</a:t>
            </a:r>
            <a:r>
              <a:rPr lang="en-US" dirty="0" smtClean="0"/>
              <a:t>)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105" y="1818925"/>
            <a:ext cx="5093494" cy="544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226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troke…"/>
          <p:cNvSpPr txBox="1">
            <a:spLocks noGrp="1"/>
          </p:cNvSpPr>
          <p:nvPr>
            <p:ph type="body" idx="1"/>
          </p:nvPr>
        </p:nvSpPr>
        <p:spPr>
          <a:xfrm>
            <a:off x="1192142" y="3148894"/>
            <a:ext cx="14955977" cy="61885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key contributor to premature morbidity and </a:t>
            </a:r>
            <a:r>
              <a:rPr lang="en-US" sz="3200" dirty="0" smtClean="0"/>
              <a:t>mortality:</a:t>
            </a:r>
          </a:p>
          <a:p>
            <a:pPr marL="0" indent="0">
              <a:buNone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Ischemic heart disease , </a:t>
            </a:r>
            <a:r>
              <a:rPr lang="en-US" sz="3200" dirty="0" smtClean="0"/>
              <a:t>MI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sz="3200" dirty="0" smtClean="0"/>
              <a:t>Stroke</a:t>
            </a:r>
            <a:r>
              <a:rPr lang="en-US" sz="3200" dirty="0" smtClean="0"/>
              <a:t> , ICH  </a:t>
            </a:r>
            <a:r>
              <a:rPr lang="en-US" sz="3200" dirty="0"/>
              <a:t>(the most important modifiable risk factor for stroke)</a:t>
            </a:r>
            <a:endParaRPr sz="3200" dirty="0"/>
          </a:p>
          <a:p>
            <a:pPr marL="514350" indent="-514350">
              <a:buFont typeface="+mj-lt"/>
              <a:buAutoNum type="arabicPeriod"/>
            </a:pPr>
            <a:r>
              <a:rPr sz="3200" dirty="0"/>
              <a:t>Heart </a:t>
            </a:r>
            <a:r>
              <a:rPr sz="3200" dirty="0" smtClean="0"/>
              <a:t>failure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Atrial fibrillation </a:t>
            </a:r>
            <a:endParaRPr sz="3200" dirty="0"/>
          </a:p>
          <a:p>
            <a:pPr marL="514350" indent="-514350">
              <a:buFont typeface="+mj-lt"/>
              <a:buAutoNum type="arabicPeriod"/>
            </a:pPr>
            <a:r>
              <a:rPr sz="3200" dirty="0"/>
              <a:t>CKD</a:t>
            </a:r>
            <a:r>
              <a:rPr lang="en-US" sz="3200" dirty="0"/>
              <a:t> (the second most common cause of end-stage kidney disease)</a:t>
            </a:r>
            <a:endParaRPr sz="3200" dirty="0"/>
          </a:p>
          <a:p>
            <a:pPr marL="514350" indent="-514350">
              <a:buFont typeface="+mj-lt"/>
              <a:buAutoNum type="arabicPeriod"/>
            </a:pPr>
            <a:r>
              <a:rPr sz="3200" dirty="0" smtClean="0"/>
              <a:t>Peripheral </a:t>
            </a:r>
            <a:r>
              <a:rPr sz="3200" dirty="0"/>
              <a:t>vascular disease</a:t>
            </a:r>
            <a:r>
              <a:rPr lang="en-US" sz="3200" dirty="0"/>
              <a:t> </a:t>
            </a:r>
            <a:r>
              <a:rPr lang="en-US" sz="3200" dirty="0" smtClean="0"/>
              <a:t>(PAD)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Aortic dissection</a:t>
            </a:r>
          </a:p>
          <a:p>
            <a:pPr marL="514350" indent="-514350">
              <a:buFont typeface="+mj-lt"/>
              <a:buAutoNum type="arabicPeriod"/>
            </a:pPr>
            <a:r>
              <a:rPr sz="3200" dirty="0" smtClean="0"/>
              <a:t>Memory loss</a:t>
            </a:r>
            <a:r>
              <a:rPr lang="en-US" sz="3200" dirty="0" smtClean="0"/>
              <a:t> (cognitive impairment)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50" y="204612"/>
            <a:ext cx="8172450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HTN complications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Brain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Ischemic stroke</a:t>
            </a:r>
          </a:p>
          <a:p>
            <a:pPr marL="0" indent="0">
              <a:buNone/>
            </a:pP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50" y="2782317"/>
            <a:ext cx="5451876" cy="542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250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HTN complications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Brain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2. ICH , SAH</a:t>
            </a:r>
          </a:p>
          <a:p>
            <a:pPr marL="742950" indent="-742950">
              <a:buFont typeface="+mj-lt"/>
              <a:buAutoNum type="arabicPeriod"/>
            </a:pP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612" y="2076450"/>
            <a:ext cx="7756508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08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HTN complications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Brain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143" y="3565030"/>
            <a:ext cx="14955977" cy="618857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3.Cognitive impairment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4.Hypertensive encephalopathy</a:t>
            </a:r>
          </a:p>
          <a:p>
            <a:pPr marL="742950" indent="-742950">
              <a:buFont typeface="+mj-lt"/>
              <a:buAutoNum type="arabicPeriod"/>
            </a:pP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876" y="2183741"/>
            <a:ext cx="4157972" cy="415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00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HTN complications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kidneys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143" y="3358444"/>
            <a:ext cx="14955977" cy="6188570"/>
          </a:xfrm>
        </p:spPr>
        <p:txBody>
          <a:bodyPr/>
          <a:lstStyle/>
          <a:p>
            <a:r>
              <a:rPr lang="en-US" dirty="0" smtClean="0"/>
              <a:t>After diabetic nephropathy , main cause of ESRD </a:t>
            </a:r>
          </a:p>
          <a:p>
            <a:r>
              <a:rPr lang="en-US" dirty="0" smtClean="0"/>
              <a:t>Mainly </a:t>
            </a:r>
            <a:r>
              <a:rPr lang="en-US" dirty="0"/>
              <a:t>cause : benign </a:t>
            </a:r>
            <a:r>
              <a:rPr lang="en-US" dirty="0" err="1" smtClean="0"/>
              <a:t>nephrosclerosis</a:t>
            </a:r>
            <a:endParaRPr lang="en-US" dirty="0" smtClean="0"/>
          </a:p>
          <a:p>
            <a:r>
              <a:rPr lang="en-US" dirty="0" smtClean="0"/>
              <a:t> SBP &gt; DBP</a:t>
            </a:r>
          </a:p>
          <a:p>
            <a:r>
              <a:rPr lang="en-US" dirty="0" smtClean="0"/>
              <a:t>Black race</a:t>
            </a:r>
          </a:p>
          <a:p>
            <a:r>
              <a:rPr lang="en-US" dirty="0" err="1" smtClean="0"/>
              <a:t>Microalbuminuria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07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HTN complications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A</a:t>
            </a:r>
            <a:r>
              <a:rPr lang="en-US" b="1" dirty="0" smtClean="0">
                <a:solidFill>
                  <a:schemeClr val="accent1"/>
                </a:solidFill>
              </a:rPr>
              <a:t>rterial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Rapid atherosclerosis 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834444"/>
            <a:ext cx="6000750" cy="679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037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HTN complications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A</a:t>
            </a:r>
            <a:r>
              <a:rPr lang="en-US" b="1" dirty="0" smtClean="0">
                <a:solidFill>
                  <a:schemeClr val="accent1"/>
                </a:solidFill>
              </a:rPr>
              <a:t>rterial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Dilatation and aneurysm formation due to mechanical </a:t>
            </a:r>
            <a:r>
              <a:rPr lang="en-US" dirty="0" smtClean="0"/>
              <a:t>stress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680" y="4395894"/>
            <a:ext cx="6760720" cy="505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389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HTN complications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A</a:t>
            </a:r>
            <a:r>
              <a:rPr lang="en-US" b="1" dirty="0" smtClean="0">
                <a:solidFill>
                  <a:schemeClr val="accent1"/>
                </a:solidFill>
              </a:rPr>
              <a:t>rterial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Dissection ( media degeneration and intimal tearing)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068" y="4324871"/>
            <a:ext cx="6722052" cy="542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126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HTN complications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A</a:t>
            </a:r>
            <a:r>
              <a:rPr lang="en-US" b="1" dirty="0" smtClean="0">
                <a:solidFill>
                  <a:schemeClr val="accent1"/>
                </a:solidFill>
              </a:rPr>
              <a:t>rterial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143" y="3166021"/>
            <a:ext cx="14955977" cy="618857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4. PAD </a:t>
            </a:r>
            <a:r>
              <a:rPr lang="en-US" dirty="0" smtClean="0">
                <a:sym typeface="Wingdings" panose="05000000000000000000" pitchFamily="2" charset="2"/>
              </a:rPr>
              <a:t> claudication , ischemic wound , amputation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230" y="4920703"/>
            <a:ext cx="8839890" cy="443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118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HTN type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800" dirty="0" smtClean="0"/>
              <a:t>Primary (essential) HTN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800" dirty="0" smtClean="0"/>
              <a:t>Secondary HTN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224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HTN </a:t>
            </a:r>
            <a:r>
              <a:rPr lang="en-US" b="1" dirty="0" smtClean="0">
                <a:solidFill>
                  <a:srgbClr val="FF0000"/>
                </a:solidFill>
              </a:rPr>
              <a:t>type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6600" b="1" dirty="0">
                <a:solidFill>
                  <a:schemeClr val="accent1"/>
                </a:solidFill>
              </a:rPr>
              <a:t>Primary (essential) </a:t>
            </a:r>
            <a:r>
              <a:rPr lang="en-US" sz="6600" b="1" dirty="0" smtClean="0">
                <a:solidFill>
                  <a:schemeClr val="accent1"/>
                </a:solidFill>
              </a:rPr>
              <a:t>HTN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80 -90 %</a:t>
            </a:r>
          </a:p>
          <a:p>
            <a:r>
              <a:rPr lang="en-US" dirty="0" smtClean="0"/>
              <a:t>No detectable cause</a:t>
            </a:r>
          </a:p>
          <a:p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Systolic HTN in adolescent and young adults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Diastolic HTN in adults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Isolated </a:t>
            </a:r>
            <a:r>
              <a:rPr lang="en-US" dirty="0"/>
              <a:t>Systolic HTN in </a:t>
            </a:r>
            <a:r>
              <a:rPr lang="en-US" dirty="0" smtClean="0"/>
              <a:t>elderly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725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Defini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>
                <a:solidFill>
                  <a:srgbClr val="FF0000"/>
                </a:solidFill>
              </a:rPr>
              <a:t>Definition </a:t>
            </a:r>
          </a:p>
        </p:txBody>
      </p:sp>
      <p:sp>
        <p:nvSpPr>
          <p:cNvPr id="130" name="140/90 old epidemiological stud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/>
              <a:t>Isolated Systolic </a:t>
            </a:r>
            <a:r>
              <a:rPr lang="en-US" sz="4000" b="1" dirty="0" smtClean="0"/>
              <a:t>HTN </a:t>
            </a:r>
            <a:r>
              <a:rPr lang="en-US" sz="4000" b="1" dirty="0" smtClean="0">
                <a:sym typeface="Wingdings" panose="05000000000000000000" pitchFamily="2" charset="2"/>
              </a:rPr>
              <a:t> SBP =&gt; 130 mmHg , DBP&lt; 80 </a:t>
            </a:r>
            <a:endParaRPr lang="en-US" sz="4000" b="1" dirty="0"/>
          </a:p>
          <a:p>
            <a:r>
              <a:rPr lang="en-US" sz="4000" b="1" dirty="0"/>
              <a:t>Isolated Diastolic </a:t>
            </a:r>
            <a:r>
              <a:rPr lang="en-US" sz="4000" b="1" dirty="0" smtClean="0"/>
              <a:t>HTN </a:t>
            </a:r>
            <a:r>
              <a:rPr lang="en-US" sz="4000" b="1" dirty="0" smtClean="0">
                <a:sym typeface="Wingdings" panose="05000000000000000000" pitchFamily="2" charset="2"/>
              </a:rPr>
              <a:t> </a:t>
            </a:r>
            <a:r>
              <a:rPr lang="en-US" sz="4000" b="1" dirty="0">
                <a:sym typeface="Wingdings" panose="05000000000000000000" pitchFamily="2" charset="2"/>
              </a:rPr>
              <a:t>SBP </a:t>
            </a:r>
            <a:r>
              <a:rPr lang="en-US" sz="4000" b="1" dirty="0" smtClean="0">
                <a:sym typeface="Wingdings" panose="05000000000000000000" pitchFamily="2" charset="2"/>
              </a:rPr>
              <a:t>&lt;130 </a:t>
            </a:r>
            <a:r>
              <a:rPr lang="en-US" sz="4000" b="1" dirty="0">
                <a:sym typeface="Wingdings" panose="05000000000000000000" pitchFamily="2" charset="2"/>
              </a:rPr>
              <a:t>mmHg </a:t>
            </a:r>
            <a:r>
              <a:rPr lang="en-US" sz="4000" b="1" dirty="0" smtClean="0">
                <a:sym typeface="Wingdings" panose="05000000000000000000" pitchFamily="2" charset="2"/>
              </a:rPr>
              <a:t>, DBP&gt; = 80</a:t>
            </a:r>
            <a:endParaRPr lang="en-US" sz="4000" b="1" dirty="0"/>
          </a:p>
          <a:p>
            <a:r>
              <a:rPr lang="en-US" sz="4000" b="1" dirty="0" smtClean="0"/>
              <a:t>Mixed </a:t>
            </a:r>
            <a:r>
              <a:rPr lang="en-US" sz="4000" b="1" dirty="0" smtClean="0">
                <a:sym typeface="Wingdings" panose="05000000000000000000" pitchFamily="2" charset="2"/>
              </a:rPr>
              <a:t> </a:t>
            </a:r>
            <a:r>
              <a:rPr lang="en-US" sz="4000" b="1" dirty="0">
                <a:sym typeface="Wingdings" panose="05000000000000000000" pitchFamily="2" charset="2"/>
              </a:rPr>
              <a:t> SBP =&gt; 130 mmHg </a:t>
            </a:r>
            <a:r>
              <a:rPr lang="en-US" sz="4000" b="1" dirty="0" smtClean="0">
                <a:sym typeface="Wingdings" panose="05000000000000000000" pitchFamily="2" charset="2"/>
              </a:rPr>
              <a:t>,</a:t>
            </a:r>
            <a:r>
              <a:rPr lang="en-US" sz="4000" b="1" dirty="0">
                <a:sym typeface="Wingdings" panose="05000000000000000000" pitchFamily="2" charset="2"/>
              </a:rPr>
              <a:t> DBP&gt; = 80</a:t>
            </a:r>
            <a:endParaRPr lang="en-US" sz="4000" b="1" dirty="0"/>
          </a:p>
          <a:p>
            <a:endParaRPr lang="en-US" sz="4000" b="1" dirty="0" smtClean="0"/>
          </a:p>
          <a:p>
            <a:pPr marL="0" indent="0">
              <a:buNone/>
            </a:pPr>
            <a:endParaRPr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17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HTN type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6000" b="1" dirty="0">
                <a:solidFill>
                  <a:schemeClr val="accent1"/>
                </a:solidFill>
              </a:rPr>
              <a:t>Primary (essential) HTN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Systolic HTN in adolescent and young adults 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17-25 y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Aortic </a:t>
            </a:r>
            <a:r>
              <a:rPr lang="en-US" dirty="0"/>
              <a:t>stiffness and high CO </a:t>
            </a:r>
            <a:r>
              <a:rPr lang="en-US" dirty="0">
                <a:sym typeface="Wingdings" panose="05000000000000000000" pitchFamily="2" charset="2"/>
              </a:rPr>
              <a:t> increase sympathetic nervous </a:t>
            </a:r>
            <a:r>
              <a:rPr lang="en-US" dirty="0" smtClean="0">
                <a:sym typeface="Wingdings" panose="05000000000000000000" pitchFamily="2" charset="2"/>
              </a:rPr>
              <a:t>system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More </a:t>
            </a:r>
            <a:r>
              <a:rPr lang="en-US" dirty="0">
                <a:sym typeface="Wingdings" panose="05000000000000000000" pitchFamily="2" charset="2"/>
              </a:rPr>
              <a:t>in </a:t>
            </a:r>
            <a:r>
              <a:rPr lang="en-US" dirty="0" smtClean="0">
                <a:sym typeface="Wingdings" panose="05000000000000000000" pitchFamily="2" charset="2"/>
              </a:rPr>
              <a:t>male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Tend </a:t>
            </a:r>
            <a:r>
              <a:rPr lang="en-US" dirty="0">
                <a:sym typeface="Wingdings" panose="05000000000000000000" pitchFamily="2" charset="2"/>
              </a:rPr>
              <a:t>to diastolic HTN in adulthood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567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HTN type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6600" b="1" dirty="0">
                <a:solidFill>
                  <a:schemeClr val="accent1"/>
                </a:solidFill>
              </a:rPr>
              <a:t>Primary (essential) HTN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Diastolic HTN in adults 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30-50 y</a:t>
            </a: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If untreated can be Mixed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Isolated diastolic : more in male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Overweight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Increase in systemic resistance and CO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23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HTN type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6600" b="1" dirty="0">
                <a:solidFill>
                  <a:schemeClr val="accent1"/>
                </a:solidFill>
              </a:rPr>
              <a:t>Primary (essential) HTN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Isolated Systolic HTN in elderly </a:t>
            </a:r>
            <a:r>
              <a:rPr lang="en-US" b="1" dirty="0" smtClean="0"/>
              <a:t>:</a:t>
            </a:r>
          </a:p>
          <a:p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&gt; 55y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SBP &gt; 140 and DBP&lt; 90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Aortic stiffness due to ageing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More in female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552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HTN type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6000" b="1" dirty="0">
                <a:solidFill>
                  <a:schemeClr val="accent6"/>
                </a:solidFill>
              </a:rPr>
              <a:t>S</a:t>
            </a:r>
            <a:r>
              <a:rPr lang="en-US" sz="6000" b="1" dirty="0" smtClean="0">
                <a:solidFill>
                  <a:schemeClr val="accent6"/>
                </a:solidFill>
              </a:rPr>
              <a:t>econdary HTN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Renal disease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Renal arterial stenosis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Aortic </a:t>
            </a:r>
            <a:r>
              <a:rPr lang="en-US" dirty="0" err="1" smtClean="0"/>
              <a:t>coarctation</a:t>
            </a: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Endocrine : acromegaly , thyroid , </a:t>
            </a:r>
            <a:r>
              <a:rPr lang="en-US" dirty="0" err="1" smtClean="0"/>
              <a:t>hypercalcemia</a:t>
            </a: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/>
              <a:t>A</a:t>
            </a:r>
            <a:r>
              <a:rPr lang="en-US" b="1" dirty="0" smtClean="0"/>
              <a:t>drenal : primary </a:t>
            </a:r>
            <a:r>
              <a:rPr lang="en-US" b="1" dirty="0" err="1" smtClean="0"/>
              <a:t>hyperaldosteronism</a:t>
            </a:r>
            <a:endParaRPr lang="en-US" b="1" dirty="0" smtClean="0"/>
          </a:p>
          <a:p>
            <a:pPr marL="742950" indent="-742950">
              <a:buFont typeface="+mj-lt"/>
              <a:buAutoNum type="arabicPeriod"/>
            </a:pPr>
            <a:r>
              <a:rPr lang="en-US" b="1" dirty="0" smtClean="0"/>
              <a:t>Cushing syndrome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dirty="0" smtClean="0"/>
              <a:t>Obstructive sleep apnea (OSA)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dirty="0" smtClean="0"/>
              <a:t>Drug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925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HTN type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6000" b="1" dirty="0">
                <a:solidFill>
                  <a:schemeClr val="accent6"/>
                </a:solidFill>
              </a:rPr>
              <a:t>Secondary HTN – R</a:t>
            </a:r>
            <a:r>
              <a:rPr lang="en-US" sz="6000" b="1" dirty="0" smtClean="0">
                <a:solidFill>
                  <a:schemeClr val="accent6"/>
                </a:solidFill>
              </a:rPr>
              <a:t>enal disease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0724" y="3129844"/>
            <a:ext cx="14955977" cy="5214056"/>
          </a:xfrm>
        </p:spPr>
        <p:txBody>
          <a:bodyPr/>
          <a:lstStyle/>
          <a:p>
            <a:r>
              <a:rPr lang="en-US" dirty="0" smtClean="0"/>
              <a:t>Max cause of secondary : parenchymal disease of kidneys</a:t>
            </a:r>
          </a:p>
          <a:p>
            <a:r>
              <a:rPr lang="en-US" dirty="0" smtClean="0"/>
              <a:t>The Sick loop!!</a:t>
            </a:r>
          </a:p>
          <a:p>
            <a:r>
              <a:rPr lang="en-US" dirty="0" smtClean="0"/>
              <a:t>Early detection : by micro albuminuria  , sole </a:t>
            </a:r>
            <a:r>
              <a:rPr lang="en-US" dirty="0" err="1" smtClean="0"/>
              <a:t>cr</a:t>
            </a:r>
            <a:r>
              <a:rPr lang="en-US" dirty="0" smtClean="0"/>
              <a:t> is not enough</a:t>
            </a:r>
          </a:p>
          <a:p>
            <a:r>
              <a:rPr lang="en-US" dirty="0" smtClean="0"/>
              <a:t>Proteinuria &gt; 1000mg with active urinary sediments are  in favor of primary renal disease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099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HTN type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6000" b="1" dirty="0">
                <a:solidFill>
                  <a:schemeClr val="accent1"/>
                </a:solidFill>
              </a:rPr>
              <a:t>Secondary HTN – R</a:t>
            </a:r>
            <a:r>
              <a:rPr lang="en-US" sz="6000" b="1" dirty="0" smtClean="0">
                <a:solidFill>
                  <a:schemeClr val="accent1"/>
                </a:solidFill>
              </a:rPr>
              <a:t>enal artery stenosis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143" y="3091490"/>
            <a:ext cx="14955977" cy="6188570"/>
          </a:xfrm>
        </p:spPr>
        <p:txBody>
          <a:bodyPr/>
          <a:lstStyle/>
          <a:p>
            <a:r>
              <a:rPr lang="en-US" dirty="0" smtClean="0"/>
              <a:t>85% due to </a:t>
            </a:r>
            <a:r>
              <a:rPr lang="en-US" b="1" dirty="0" smtClean="0"/>
              <a:t>atherosclerosis</a:t>
            </a:r>
            <a:r>
              <a:rPr lang="en-US" dirty="0" smtClean="0"/>
              <a:t> :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More in elderly and CAD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err="1" smtClean="0"/>
              <a:t>Ostial</a:t>
            </a:r>
            <a:r>
              <a:rPr lang="en-US" dirty="0" smtClean="0"/>
              <a:t> involvement</a:t>
            </a:r>
          </a:p>
          <a:p>
            <a:pPr marL="0" indent="0">
              <a:buNone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496" y="4008600"/>
            <a:ext cx="6797624" cy="435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91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HTN type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6000" b="1" dirty="0">
                <a:solidFill>
                  <a:schemeClr val="accent1"/>
                </a:solidFill>
              </a:rPr>
              <a:t>Secondary HTN – R</a:t>
            </a:r>
            <a:r>
              <a:rPr lang="en-US" sz="6000" b="1" dirty="0" smtClean="0">
                <a:solidFill>
                  <a:schemeClr val="accent1"/>
                </a:solidFill>
              </a:rPr>
              <a:t>enal artery stenosis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143" y="3091490"/>
            <a:ext cx="14955977" cy="618857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 err="1" smtClean="0"/>
              <a:t>Fibromuscular</a:t>
            </a:r>
            <a:r>
              <a:rPr lang="en-US" b="1" dirty="0" smtClean="0"/>
              <a:t> dysplasia  (FMD): </a:t>
            </a:r>
          </a:p>
          <a:p>
            <a:r>
              <a:rPr lang="en-US" dirty="0" smtClean="0"/>
              <a:t>More in female</a:t>
            </a:r>
          </a:p>
          <a:p>
            <a:r>
              <a:rPr lang="en-US" dirty="0" smtClean="0"/>
              <a:t>2/3 distal involvement</a:t>
            </a:r>
          </a:p>
          <a:p>
            <a:pPr marL="742950" indent="-74295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326" y="5029200"/>
            <a:ext cx="10092937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713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HTN type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6000" b="1" dirty="0">
                <a:solidFill>
                  <a:schemeClr val="accent1"/>
                </a:solidFill>
              </a:rPr>
              <a:t>Secondary HTN – R</a:t>
            </a:r>
            <a:r>
              <a:rPr lang="en-US" sz="6000" b="1" dirty="0" smtClean="0">
                <a:solidFill>
                  <a:schemeClr val="accent1"/>
                </a:solidFill>
              </a:rPr>
              <a:t>enal artery stenosis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main mechanism :</a:t>
            </a:r>
          </a:p>
          <a:p>
            <a:r>
              <a:rPr lang="en-US" dirty="0" smtClean="0"/>
              <a:t>RAAS activation due to ischemia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severe cases :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Ischemic nephropathy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Pulmonary edema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03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HTN type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6000" b="1" dirty="0">
                <a:solidFill>
                  <a:schemeClr val="accent1"/>
                </a:solidFill>
              </a:rPr>
              <a:t>Secondary HTN – </a:t>
            </a:r>
            <a:r>
              <a:rPr lang="en-US" sz="6000" b="1" dirty="0" smtClean="0">
                <a:solidFill>
                  <a:schemeClr val="accent1"/>
                </a:solidFill>
              </a:rPr>
              <a:t>renal artery stenosis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Screening :</a:t>
            </a:r>
          </a:p>
          <a:p>
            <a:pPr marL="0" indent="0">
              <a:buNone/>
            </a:pPr>
            <a:r>
              <a:rPr lang="en-US" dirty="0" smtClean="0"/>
              <a:t>Doppler US ( </a:t>
            </a:r>
            <a:r>
              <a:rPr lang="en-US" dirty="0" err="1" smtClean="0"/>
              <a:t>sen</a:t>
            </a:r>
            <a:r>
              <a:rPr lang="en-US" dirty="0" smtClean="0"/>
              <a:t> 75%)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231" y="3198001"/>
            <a:ext cx="8902600" cy="498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639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HTN type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6000" b="1" dirty="0">
                <a:solidFill>
                  <a:schemeClr val="accent1"/>
                </a:solidFill>
              </a:rPr>
              <a:t>Secondary HTN – </a:t>
            </a:r>
            <a:r>
              <a:rPr lang="en-US" sz="6000" b="1" dirty="0" smtClean="0">
                <a:solidFill>
                  <a:schemeClr val="accent1"/>
                </a:solidFill>
              </a:rPr>
              <a:t>renal artery stenosis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best non invasive test :</a:t>
            </a:r>
          </a:p>
          <a:p>
            <a:pPr marL="0" indent="0">
              <a:buNone/>
            </a:pPr>
            <a:r>
              <a:rPr lang="en-US" dirty="0" smtClean="0"/>
              <a:t> CT angiography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931" y="2596444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492" y="2596444"/>
            <a:ext cx="7824028" cy="687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31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Defini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 smtClean="0">
                <a:solidFill>
                  <a:srgbClr val="FF0000"/>
                </a:solidFill>
              </a:rPr>
              <a:t>Definition</a:t>
            </a:r>
            <a:r>
              <a:rPr lang="en-US" b="1" dirty="0" smtClean="0">
                <a:solidFill>
                  <a:srgbClr val="FF0000"/>
                </a:solidFill>
              </a:rPr>
              <a:t> (ACC/AHA 2017)</a:t>
            </a:r>
            <a:r>
              <a:rPr b="1" dirty="0" smtClean="0">
                <a:solidFill>
                  <a:srgbClr val="FF0000"/>
                </a:solidFill>
              </a:rPr>
              <a:t> 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130" name="140/90 old epidemiological stud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b="1" dirty="0"/>
              <a:t>Normal blood pressure </a:t>
            </a:r>
            <a:r>
              <a:rPr lang="en-US" sz="3200" b="1" dirty="0" smtClean="0"/>
              <a:t>:</a:t>
            </a:r>
          </a:p>
          <a:p>
            <a:pPr marL="0" indent="0">
              <a:buNone/>
            </a:pPr>
            <a:r>
              <a:rPr lang="en-US" sz="3200" b="1" dirty="0" smtClean="0"/>
              <a:t>Systolic </a:t>
            </a:r>
            <a:r>
              <a:rPr lang="en-US" sz="3200" b="1" dirty="0"/>
              <a:t>&lt;120 mmHg and diastolic &lt;80 mmHg </a:t>
            </a:r>
            <a:endParaRPr lang="en-US" sz="3200" b="1" dirty="0" smtClean="0"/>
          </a:p>
          <a:p>
            <a:pPr marL="0" indent="0">
              <a:buNone/>
            </a:pPr>
            <a:endParaRPr lang="en-US" sz="3200" b="1" dirty="0"/>
          </a:p>
          <a:p>
            <a:r>
              <a:rPr lang="en-US" sz="3200" b="1" dirty="0"/>
              <a:t>Elevated blood pressure </a:t>
            </a:r>
            <a:r>
              <a:rPr lang="en-US" sz="3200" b="1" dirty="0" smtClean="0"/>
              <a:t>:</a:t>
            </a:r>
          </a:p>
          <a:p>
            <a:pPr marL="0" indent="0">
              <a:buNone/>
            </a:pPr>
            <a:r>
              <a:rPr lang="en-US" sz="3200" b="1" dirty="0" smtClean="0"/>
              <a:t>Systolic </a:t>
            </a:r>
            <a:r>
              <a:rPr lang="en-US" sz="3200" b="1" dirty="0"/>
              <a:t>120 to 129 mmHg and diastolic &lt;80 mmHg </a:t>
            </a:r>
            <a:endParaRPr lang="en-US" sz="3200" b="1" dirty="0" smtClean="0"/>
          </a:p>
          <a:p>
            <a:pPr marL="0" indent="0">
              <a:buNone/>
            </a:pPr>
            <a:endParaRPr lang="en-US" sz="3200" b="1" dirty="0"/>
          </a:p>
          <a:p>
            <a:r>
              <a:rPr lang="en-US" sz="3200" b="1" dirty="0"/>
              <a:t>Hypertension: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Stage 1</a:t>
            </a:r>
            <a:r>
              <a:rPr lang="en-US" sz="3200" b="1" dirty="0"/>
              <a:t> – Systolic 130 to 139 mmHg or diastolic 80 to 89 mmHg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Stage 2</a:t>
            </a:r>
            <a:r>
              <a:rPr lang="en-US" sz="3200" b="1" dirty="0"/>
              <a:t> – Systolic at least 140 mmHg or diastolic at least 90 mmHg </a:t>
            </a:r>
            <a:endParaRPr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HTN type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6000" b="1" dirty="0">
                <a:solidFill>
                  <a:schemeClr val="accent1"/>
                </a:solidFill>
              </a:rPr>
              <a:t>Secondary HTN – </a:t>
            </a:r>
            <a:r>
              <a:rPr lang="en-US" sz="6000" b="1" dirty="0" smtClean="0">
                <a:solidFill>
                  <a:schemeClr val="accent1"/>
                </a:solidFill>
              </a:rPr>
              <a:t>renal artery stenosis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Gold standard : </a:t>
            </a:r>
          </a:p>
          <a:p>
            <a:pPr marL="0" indent="0">
              <a:buNone/>
            </a:pPr>
            <a:r>
              <a:rPr lang="en-US" dirty="0" smtClean="0"/>
              <a:t>DSA , digital subtraction angiography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1" y="2977445"/>
            <a:ext cx="5998570" cy="618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690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HTN type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6000" b="1" dirty="0">
                <a:solidFill>
                  <a:schemeClr val="accent6"/>
                </a:solidFill>
              </a:rPr>
              <a:t>Secondary HTN – </a:t>
            </a:r>
            <a:r>
              <a:rPr lang="en-US" sz="6000" b="1" dirty="0" smtClean="0">
                <a:solidFill>
                  <a:schemeClr val="accent6"/>
                </a:solidFill>
              </a:rPr>
              <a:t>renal artery stenosis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Treatment :</a:t>
            </a:r>
          </a:p>
          <a:p>
            <a:endParaRPr lang="en-US" dirty="0"/>
          </a:p>
          <a:p>
            <a:r>
              <a:rPr lang="en-US" dirty="0" smtClean="0"/>
              <a:t>For FMD </a:t>
            </a:r>
            <a:r>
              <a:rPr lang="en-US" dirty="0" smtClean="0">
                <a:sym typeface="Wingdings" panose="05000000000000000000" pitchFamily="2" charset="2"/>
              </a:rPr>
              <a:t> balloon angioplasty without stenting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For atherosclerotic   smoking cessation , medical treatment , stenting for resistance HTN and recurrent pulmonary edema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644" y="6890308"/>
            <a:ext cx="3250406" cy="243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243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HTN type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6600" b="1" dirty="0">
                <a:solidFill>
                  <a:srgbClr val="C00000"/>
                </a:solidFill>
              </a:rPr>
              <a:t>Secondary HTN – </a:t>
            </a:r>
            <a:r>
              <a:rPr lang="en-US" sz="6600" b="1" dirty="0" smtClean="0">
                <a:solidFill>
                  <a:srgbClr val="C00000"/>
                </a:solidFill>
              </a:rPr>
              <a:t>Aortic </a:t>
            </a:r>
            <a:r>
              <a:rPr lang="en-US" sz="6600" b="1" dirty="0" err="1" smtClean="0">
                <a:solidFill>
                  <a:srgbClr val="C00000"/>
                </a:solidFill>
              </a:rPr>
              <a:t>coarctation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5493" y="3565030"/>
            <a:ext cx="14955977" cy="6188570"/>
          </a:xfrm>
        </p:spPr>
        <p:txBody>
          <a:bodyPr/>
          <a:lstStyle/>
          <a:p>
            <a:r>
              <a:rPr lang="en-US" dirty="0" smtClean="0"/>
              <a:t>Main cause of HTN in children </a:t>
            </a:r>
          </a:p>
          <a:p>
            <a:r>
              <a:rPr lang="en-US" dirty="0" smtClean="0"/>
              <a:t>Mainly sporadic </a:t>
            </a:r>
          </a:p>
          <a:p>
            <a:r>
              <a:rPr lang="en-US" dirty="0" smtClean="0"/>
              <a:t>In 10 % of turner syndrome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712" y="3782005"/>
            <a:ext cx="7056179" cy="469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493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HTN type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6600" b="1" dirty="0">
                <a:solidFill>
                  <a:srgbClr val="C00000"/>
                </a:solidFill>
              </a:rPr>
              <a:t>Secondary HTN – </a:t>
            </a:r>
            <a:r>
              <a:rPr lang="en-US" sz="6600" b="1" dirty="0" smtClean="0">
                <a:solidFill>
                  <a:srgbClr val="C00000"/>
                </a:solidFill>
              </a:rPr>
              <a:t>Aortic </a:t>
            </a:r>
            <a:r>
              <a:rPr lang="en-US" sz="6600" b="1" dirty="0" err="1" smtClean="0">
                <a:solidFill>
                  <a:srgbClr val="C00000"/>
                </a:solidFill>
              </a:rPr>
              <a:t>coarctation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** aorta stenosis just distal to origin of left SCA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high BP in root , upper limb and head 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Lower BP in descending aorta , lower limb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086" y="5715000"/>
            <a:ext cx="8379744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263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HTN type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6000" b="1" dirty="0">
                <a:solidFill>
                  <a:srgbClr val="C00000"/>
                </a:solidFill>
              </a:rPr>
              <a:t>Secondary HTN – Aortic </a:t>
            </a:r>
            <a:r>
              <a:rPr lang="en-US" sz="6000" b="1" dirty="0" err="1">
                <a:solidFill>
                  <a:srgbClr val="C00000"/>
                </a:solidFill>
              </a:rPr>
              <a:t>coarctation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642" y="2921909"/>
            <a:ext cx="14955977" cy="6188570"/>
          </a:xfrm>
        </p:spPr>
        <p:txBody>
          <a:bodyPr/>
          <a:lstStyle/>
          <a:p>
            <a:r>
              <a:rPr lang="en-US" dirty="0" smtClean="0"/>
              <a:t>Physical findings :</a:t>
            </a:r>
          </a:p>
          <a:p>
            <a:endParaRPr lang="en-US" dirty="0" smtClean="0"/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Upper BP &gt; lower BP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Right arm BP &gt; left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Systolic murmur in back , between scapula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Diminished femoral pulse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47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HTN type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6000" b="1" dirty="0">
                <a:solidFill>
                  <a:srgbClr val="C00000"/>
                </a:solidFill>
              </a:rPr>
              <a:t>Secondary HTN – Aortic </a:t>
            </a:r>
            <a:r>
              <a:rPr lang="en-US" sz="6000" b="1" dirty="0" err="1">
                <a:solidFill>
                  <a:srgbClr val="C00000"/>
                </a:solidFill>
              </a:rPr>
              <a:t>coarctation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143" y="3777544"/>
            <a:ext cx="14955977" cy="3518606"/>
          </a:xfrm>
        </p:spPr>
        <p:txBody>
          <a:bodyPr/>
          <a:lstStyle/>
          <a:p>
            <a:r>
              <a:rPr lang="en-US" smtClean="0"/>
              <a:t>Chest X ray 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0" y="2805290"/>
            <a:ext cx="7665275" cy="664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240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HTN type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6000" b="1" dirty="0">
                <a:solidFill>
                  <a:srgbClr val="C00000"/>
                </a:solidFill>
              </a:rPr>
              <a:t>Secondary HTN – Aortic </a:t>
            </a:r>
            <a:r>
              <a:rPr lang="en-US" sz="6000" b="1" dirty="0" err="1">
                <a:solidFill>
                  <a:srgbClr val="C00000"/>
                </a:solidFill>
              </a:rPr>
              <a:t>coarctation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143" y="3777544"/>
            <a:ext cx="14955977" cy="351860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Echocardiography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4029713"/>
            <a:ext cx="5617369" cy="463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554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HTN type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6000" b="1" dirty="0">
                <a:solidFill>
                  <a:srgbClr val="C00000"/>
                </a:solidFill>
              </a:rPr>
              <a:t>Secondary HTN – Aortic </a:t>
            </a:r>
            <a:r>
              <a:rPr lang="en-US" sz="6000" b="1" dirty="0" err="1">
                <a:solidFill>
                  <a:srgbClr val="C00000"/>
                </a:solidFill>
              </a:rPr>
              <a:t>coarctation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1693" y="2158294"/>
            <a:ext cx="14955977" cy="351860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CT Angiography                                                     MR Angiography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743" y="4043539"/>
            <a:ext cx="5934877" cy="5381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392" y="4043539"/>
            <a:ext cx="4407694" cy="526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095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HTN type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6000" b="1" dirty="0">
                <a:solidFill>
                  <a:srgbClr val="C00000"/>
                </a:solidFill>
              </a:rPr>
              <a:t>Secondary HTN – Aortic </a:t>
            </a:r>
            <a:r>
              <a:rPr lang="en-US" sz="6000" b="1" dirty="0" err="1">
                <a:solidFill>
                  <a:srgbClr val="C00000"/>
                </a:solidFill>
              </a:rPr>
              <a:t>coarctation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Surgical repair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Coarctoplasty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ACEI</a:t>
            </a:r>
          </a:p>
          <a:p>
            <a:endParaRPr lang="en-US" dirty="0"/>
          </a:p>
          <a:p>
            <a:r>
              <a:rPr lang="en-US" dirty="0" smtClean="0"/>
              <a:t>After repair </a:t>
            </a:r>
            <a:r>
              <a:rPr lang="en-US" dirty="0" smtClean="0">
                <a:sym typeface="Wingdings" panose="05000000000000000000" pitchFamily="2" charset="2"/>
              </a:rPr>
              <a:t> 30 % HTN remain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1" y="2652890"/>
            <a:ext cx="3226594" cy="4955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1" y="4121120"/>
            <a:ext cx="3150394" cy="302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382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143" y="711199"/>
            <a:ext cx="14955977" cy="188524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HTN type</a:t>
            </a:r>
            <a:br>
              <a:rPr lang="en-US" sz="5400" b="1" dirty="0">
                <a:solidFill>
                  <a:srgbClr val="FF0000"/>
                </a:solidFill>
              </a:rPr>
            </a:br>
            <a:r>
              <a:rPr lang="en-US" sz="5400" b="1" dirty="0">
                <a:solidFill>
                  <a:schemeClr val="accent6"/>
                </a:solidFill>
              </a:rPr>
              <a:t>Secondary HTN </a:t>
            </a:r>
            <a:br>
              <a:rPr lang="en-US" sz="5400" b="1" dirty="0">
                <a:solidFill>
                  <a:schemeClr val="accent6"/>
                </a:solidFill>
              </a:rPr>
            </a:br>
            <a:r>
              <a:rPr lang="en-US" sz="5400" b="1" dirty="0" smtClean="0">
                <a:solidFill>
                  <a:schemeClr val="accent6"/>
                </a:solidFill>
              </a:rPr>
              <a:t>primary </a:t>
            </a:r>
            <a:r>
              <a:rPr lang="en-US" sz="5400" b="1" dirty="0" err="1" smtClean="0">
                <a:solidFill>
                  <a:schemeClr val="accent6"/>
                </a:solidFill>
              </a:rPr>
              <a:t>hyperaldosteronism</a:t>
            </a:r>
            <a:r>
              <a:rPr lang="en-US" sz="5400" b="1" dirty="0" smtClean="0">
                <a:solidFill>
                  <a:schemeClr val="accent6"/>
                </a:solidFill>
              </a:rPr>
              <a:t/>
            </a:r>
            <a:br>
              <a:rPr lang="en-US" sz="5400" b="1" dirty="0" smtClean="0">
                <a:solidFill>
                  <a:schemeClr val="accent6"/>
                </a:solidFill>
              </a:rPr>
            </a:b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143" y="3307643"/>
            <a:ext cx="14955977" cy="5322007"/>
          </a:xfrm>
        </p:spPr>
        <p:txBody>
          <a:bodyPr/>
          <a:lstStyle/>
          <a:p>
            <a:r>
              <a:rPr lang="en-US" dirty="0" smtClean="0"/>
              <a:t>90 % due to unilateral adrenal adenoma or benign bilateral hyperplasia</a:t>
            </a:r>
          </a:p>
          <a:p>
            <a:r>
              <a:rPr lang="en-US" dirty="0" smtClean="0"/>
              <a:t>Rare due to adrenal carcinoma (&gt;2cm)</a:t>
            </a:r>
          </a:p>
          <a:p>
            <a:r>
              <a:rPr lang="en-US" dirty="0" smtClean="0"/>
              <a:t>3-5 decade</a:t>
            </a:r>
          </a:p>
          <a:p>
            <a:r>
              <a:rPr lang="en-US" dirty="0" smtClean="0"/>
              <a:t>5-10% of resistance HTN cases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4314825"/>
            <a:ext cx="6060281" cy="530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130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pp7\Desktop\BloodPressureChart1200x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99" y="201479"/>
            <a:ext cx="17397462" cy="9133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89386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143" y="841727"/>
            <a:ext cx="14955977" cy="1885245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HTN type</a:t>
            </a:r>
            <a:br>
              <a:rPr lang="en-US" sz="6600" b="1" dirty="0">
                <a:solidFill>
                  <a:srgbClr val="FF0000"/>
                </a:solidFill>
              </a:rPr>
            </a:br>
            <a:r>
              <a:rPr lang="en-US" sz="6600" b="1" dirty="0">
                <a:solidFill>
                  <a:schemeClr val="accent6"/>
                </a:solidFill>
              </a:rPr>
              <a:t>Secondary HTN </a:t>
            </a:r>
            <a:br>
              <a:rPr lang="en-US" sz="6600" b="1" dirty="0">
                <a:solidFill>
                  <a:schemeClr val="accent6"/>
                </a:solidFill>
              </a:rPr>
            </a:br>
            <a:r>
              <a:rPr lang="en-US" sz="6600" b="1" dirty="0">
                <a:solidFill>
                  <a:schemeClr val="accent6"/>
                </a:solidFill>
              </a:rPr>
              <a:t>primary </a:t>
            </a:r>
            <a:r>
              <a:rPr lang="en-US" sz="6600" b="1" dirty="0" err="1">
                <a:solidFill>
                  <a:schemeClr val="accent6"/>
                </a:solidFill>
              </a:rPr>
              <a:t>hyperaldosteronism</a:t>
            </a:r>
            <a:r>
              <a:rPr lang="en-US" sz="6600" b="1" dirty="0">
                <a:solidFill>
                  <a:schemeClr val="accent6"/>
                </a:solidFill>
              </a:rPr>
              <a:t/>
            </a:r>
            <a:br>
              <a:rPr lang="en-US" sz="6600" b="1" dirty="0">
                <a:solidFill>
                  <a:schemeClr val="accent6"/>
                </a:solidFill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143" y="3320344"/>
            <a:ext cx="14955977" cy="6188570"/>
          </a:xfrm>
        </p:spPr>
        <p:txBody>
          <a:bodyPr/>
          <a:lstStyle/>
          <a:p>
            <a:r>
              <a:rPr lang="en-US" dirty="0" smtClean="0"/>
              <a:t>High serum aldosterone  </a:t>
            </a:r>
            <a:r>
              <a:rPr lang="en-US" dirty="0" smtClean="0">
                <a:sym typeface="Wingdings" panose="05000000000000000000" pitchFamily="2" charset="2"/>
              </a:rPr>
              <a:t> activation of distal tubule  retention of Na and water , excretion of 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 Increase in volume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HTN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Hypokalemia  muscle weakness , paresthesia , polyuria , polydipsia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Metabolic alkalosis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929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143" y="746477"/>
            <a:ext cx="14955977" cy="1885245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HTN type</a:t>
            </a:r>
            <a:br>
              <a:rPr lang="en-US" sz="6000" b="1" dirty="0">
                <a:solidFill>
                  <a:srgbClr val="FF0000"/>
                </a:solidFill>
              </a:rPr>
            </a:br>
            <a:r>
              <a:rPr lang="en-US" sz="6000" b="1" dirty="0">
                <a:solidFill>
                  <a:schemeClr val="accent6"/>
                </a:solidFill>
              </a:rPr>
              <a:t>Secondary HTN </a:t>
            </a:r>
            <a:br>
              <a:rPr lang="en-US" sz="6000" b="1" dirty="0">
                <a:solidFill>
                  <a:schemeClr val="accent6"/>
                </a:solidFill>
              </a:rPr>
            </a:br>
            <a:r>
              <a:rPr lang="en-US" sz="6000" b="1" dirty="0">
                <a:solidFill>
                  <a:schemeClr val="accent6"/>
                </a:solidFill>
              </a:rPr>
              <a:t>primary </a:t>
            </a:r>
            <a:r>
              <a:rPr lang="en-US" sz="6000" b="1" dirty="0" err="1">
                <a:solidFill>
                  <a:schemeClr val="accent6"/>
                </a:solidFill>
              </a:rPr>
              <a:t>hyperaldosteronism</a:t>
            </a:r>
            <a:r>
              <a:rPr lang="en-US" sz="6000" b="1" dirty="0">
                <a:solidFill>
                  <a:schemeClr val="accent6"/>
                </a:solidFill>
              </a:rPr>
              <a:t/>
            </a:r>
            <a:br>
              <a:rPr lang="en-US" sz="6000" b="1" dirty="0">
                <a:solidFill>
                  <a:schemeClr val="accent6"/>
                </a:solidFill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143" y="3129844"/>
            <a:ext cx="14955977" cy="6188570"/>
          </a:xfrm>
        </p:spPr>
        <p:txBody>
          <a:bodyPr/>
          <a:lstStyle/>
          <a:p>
            <a:r>
              <a:rPr lang="en-US" dirty="0" smtClean="0"/>
              <a:t>K &lt; 3.1 </a:t>
            </a:r>
            <a:r>
              <a:rPr lang="en-US" dirty="0" err="1" smtClean="0"/>
              <a:t>meq</a:t>
            </a:r>
            <a:r>
              <a:rPr lang="en-US" dirty="0" smtClean="0"/>
              <a:t>/lit with </a:t>
            </a:r>
            <a:r>
              <a:rPr lang="en-US" dirty="0" err="1" smtClean="0"/>
              <a:t>diurethic</a:t>
            </a:r>
            <a:r>
              <a:rPr lang="en-US" dirty="0" smtClean="0"/>
              <a:t> </a:t>
            </a:r>
          </a:p>
          <a:p>
            <a:r>
              <a:rPr lang="en-US" dirty="0" smtClean="0"/>
              <a:t>CT for all </a:t>
            </a:r>
            <a:r>
              <a:rPr lang="en-US" dirty="0" err="1" smtClean="0"/>
              <a:t>suspisious</a:t>
            </a:r>
            <a:r>
              <a:rPr lang="en-US" dirty="0" smtClean="0"/>
              <a:t> cases </a:t>
            </a:r>
          </a:p>
          <a:p>
            <a:r>
              <a:rPr lang="en-US" dirty="0" err="1" smtClean="0"/>
              <a:t>Aldosteron</a:t>
            </a:r>
            <a:r>
              <a:rPr lang="en-US" dirty="0" smtClean="0"/>
              <a:t> is not dependent to renin </a:t>
            </a:r>
            <a:r>
              <a:rPr lang="en-US" dirty="0" smtClean="0">
                <a:sym typeface="Wingdings" panose="05000000000000000000" pitchFamily="2" charset="2"/>
              </a:rPr>
              <a:t> increase in Aldosterone / renin screening test (&gt; 15)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ACEI , ARB  </a:t>
            </a:r>
            <a:r>
              <a:rPr lang="en-US" dirty="0" err="1" smtClean="0">
                <a:sym typeface="Wingdings" panose="05000000000000000000" pitchFamily="2" charset="2"/>
              </a:rPr>
              <a:t>incraese</a:t>
            </a:r>
            <a:r>
              <a:rPr lang="en-US" dirty="0" smtClean="0">
                <a:sym typeface="Wingdings" panose="05000000000000000000" pitchFamily="2" charset="2"/>
              </a:rPr>
              <a:t> renin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Renal failure  increase aldosterone 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061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143" y="711199"/>
            <a:ext cx="14955977" cy="1885245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HTN type</a:t>
            </a:r>
            <a:br>
              <a:rPr lang="en-US" sz="6600" b="1" dirty="0">
                <a:solidFill>
                  <a:srgbClr val="FF0000"/>
                </a:solidFill>
              </a:rPr>
            </a:br>
            <a:r>
              <a:rPr lang="en-US" sz="6600" b="1" dirty="0">
                <a:solidFill>
                  <a:schemeClr val="accent6"/>
                </a:solidFill>
              </a:rPr>
              <a:t>Secondary HTN </a:t>
            </a:r>
            <a:br>
              <a:rPr lang="en-US" sz="6600" b="1" dirty="0">
                <a:solidFill>
                  <a:schemeClr val="accent6"/>
                </a:solidFill>
              </a:rPr>
            </a:br>
            <a:r>
              <a:rPr lang="en-US" sz="6600" b="1" dirty="0">
                <a:solidFill>
                  <a:schemeClr val="accent6"/>
                </a:solidFill>
              </a:rPr>
              <a:t>primary </a:t>
            </a:r>
            <a:r>
              <a:rPr lang="en-US" sz="6600" b="1" dirty="0" err="1">
                <a:solidFill>
                  <a:schemeClr val="accent6"/>
                </a:solidFill>
              </a:rPr>
              <a:t>hyperaldosteronism</a:t>
            </a:r>
            <a:r>
              <a:rPr lang="en-US" sz="6600" b="1" dirty="0">
                <a:solidFill>
                  <a:schemeClr val="accent6"/>
                </a:solidFill>
              </a:rPr>
              <a:t/>
            </a:r>
            <a:br>
              <a:rPr lang="en-US" sz="6600" b="1" dirty="0">
                <a:solidFill>
                  <a:schemeClr val="accent6"/>
                </a:solidFill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143" y="3148894"/>
            <a:ext cx="14955977" cy="6188570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dirty="0" err="1" smtClean="0"/>
              <a:t>Ald</a:t>
            </a:r>
            <a:r>
              <a:rPr lang="en-US" dirty="0" smtClean="0"/>
              <a:t>/ renin is positive </a:t>
            </a:r>
            <a:r>
              <a:rPr lang="en-US" dirty="0" smtClean="0">
                <a:sym typeface="Wingdings" panose="05000000000000000000" pitchFamily="2" charset="2"/>
              </a:rPr>
              <a:t>3 days oral salt loading and the effect on 24 h urine aldosterone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IV normal saline </a:t>
            </a:r>
            <a:r>
              <a:rPr lang="en-US" dirty="0" err="1" smtClean="0">
                <a:sym typeface="Wingdings" panose="05000000000000000000" pitchFamily="2" charset="2"/>
              </a:rPr>
              <a:t>suprresion</a:t>
            </a:r>
            <a:r>
              <a:rPr lang="en-US" dirty="0" smtClean="0">
                <a:sym typeface="Wingdings" panose="05000000000000000000" pitchFamily="2" charset="2"/>
              </a:rPr>
              <a:t> test is not recommended</a:t>
            </a: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50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143" y="711199"/>
            <a:ext cx="14955977" cy="1885245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HTN type</a:t>
            </a:r>
            <a:br>
              <a:rPr lang="en-US" sz="6600" b="1" dirty="0">
                <a:solidFill>
                  <a:srgbClr val="FF0000"/>
                </a:solidFill>
              </a:rPr>
            </a:br>
            <a:r>
              <a:rPr lang="en-US" sz="6600" b="1" dirty="0">
                <a:solidFill>
                  <a:schemeClr val="accent6"/>
                </a:solidFill>
              </a:rPr>
              <a:t>Secondary HTN </a:t>
            </a:r>
            <a:br>
              <a:rPr lang="en-US" sz="6600" b="1" dirty="0">
                <a:solidFill>
                  <a:schemeClr val="accent6"/>
                </a:solidFill>
              </a:rPr>
            </a:br>
            <a:r>
              <a:rPr lang="en-US" sz="6600" b="1" dirty="0">
                <a:solidFill>
                  <a:schemeClr val="accent6"/>
                </a:solidFill>
              </a:rPr>
              <a:t>primary </a:t>
            </a:r>
            <a:r>
              <a:rPr lang="en-US" sz="6600" b="1" dirty="0" err="1">
                <a:solidFill>
                  <a:schemeClr val="accent6"/>
                </a:solidFill>
              </a:rPr>
              <a:t>hyperaldosteronism</a:t>
            </a:r>
            <a:r>
              <a:rPr lang="en-US" sz="6600" b="1" dirty="0">
                <a:solidFill>
                  <a:schemeClr val="accent6"/>
                </a:solidFill>
              </a:rPr>
              <a:t/>
            </a:r>
            <a:br>
              <a:rPr lang="en-US" sz="6600" b="1" dirty="0">
                <a:solidFill>
                  <a:schemeClr val="accent6"/>
                </a:solidFill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143" y="3307643"/>
            <a:ext cx="14955977" cy="6188570"/>
          </a:xfrm>
        </p:spPr>
        <p:txBody>
          <a:bodyPr/>
          <a:lstStyle/>
          <a:p>
            <a:r>
              <a:rPr lang="en-US" dirty="0" smtClean="0"/>
              <a:t>Surgical </a:t>
            </a:r>
          </a:p>
          <a:p>
            <a:r>
              <a:rPr lang="en-US" dirty="0" smtClean="0"/>
              <a:t>Adrenal venous aldosterone </a:t>
            </a:r>
            <a:r>
              <a:rPr lang="en-US" dirty="0" smtClean="0">
                <a:sym typeface="Wingdings" panose="05000000000000000000" pitchFamily="2" charset="2"/>
              </a:rPr>
              <a:t> unilateral </a:t>
            </a:r>
            <a:r>
              <a:rPr lang="en-US" dirty="0" err="1" smtClean="0">
                <a:sym typeface="Wingdings" panose="05000000000000000000" pitchFamily="2" charset="2"/>
              </a:rPr>
              <a:t>vs</a:t>
            </a:r>
            <a:r>
              <a:rPr lang="en-US" dirty="0" smtClean="0">
                <a:sym typeface="Wingdings" panose="05000000000000000000" pitchFamily="2" charset="2"/>
              </a:rPr>
              <a:t> bilateral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Unilateral ( conn syndrome )  laparoscopic </a:t>
            </a:r>
            <a:r>
              <a:rPr lang="en-US" dirty="0" err="1" smtClean="0">
                <a:sym typeface="Wingdings" panose="05000000000000000000" pitchFamily="2" charset="2"/>
              </a:rPr>
              <a:t>adernectomy</a:t>
            </a:r>
            <a:r>
              <a:rPr lang="en-US" dirty="0" smtClean="0">
                <a:sym typeface="Wingdings" panose="05000000000000000000" pitchFamily="2" charset="2"/>
              </a:rPr>
              <a:t>  HTN is cured in 30 -60 %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For transient </a:t>
            </a:r>
            <a:r>
              <a:rPr lang="en-US" dirty="0" err="1" smtClean="0">
                <a:sym typeface="Wingdings" panose="05000000000000000000" pitchFamily="2" charset="2"/>
              </a:rPr>
              <a:t>hypoaldosteronism</a:t>
            </a:r>
            <a:r>
              <a:rPr lang="en-US" dirty="0" smtClean="0">
                <a:sym typeface="Wingdings" panose="05000000000000000000" pitchFamily="2" charset="2"/>
              </a:rPr>
              <a:t> after surgery and hyperkalemia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diuretics </a:t>
            </a:r>
            <a:r>
              <a:rPr lang="en-US" dirty="0">
                <a:sym typeface="Wingdings" panose="05000000000000000000" pitchFamily="2" charset="2"/>
              </a:rPr>
              <a:t>, fludrocortisone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981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193" y="881240"/>
            <a:ext cx="14955977" cy="1885245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HTN type</a:t>
            </a:r>
            <a:br>
              <a:rPr lang="en-US" sz="6000" b="1" dirty="0">
                <a:solidFill>
                  <a:srgbClr val="FF0000"/>
                </a:solidFill>
              </a:rPr>
            </a:br>
            <a:r>
              <a:rPr lang="en-US" sz="6000" b="1" dirty="0">
                <a:solidFill>
                  <a:schemeClr val="accent6"/>
                </a:solidFill>
              </a:rPr>
              <a:t>Secondary HTN </a:t>
            </a:r>
            <a:br>
              <a:rPr lang="en-US" sz="6000" b="1" dirty="0">
                <a:solidFill>
                  <a:schemeClr val="accent6"/>
                </a:solidFill>
              </a:rPr>
            </a:br>
            <a:r>
              <a:rPr lang="en-US" sz="6000" b="1" dirty="0">
                <a:solidFill>
                  <a:schemeClr val="accent6"/>
                </a:solidFill>
              </a:rPr>
              <a:t>primary </a:t>
            </a:r>
            <a:r>
              <a:rPr lang="en-US" sz="6000" b="1" dirty="0" err="1">
                <a:solidFill>
                  <a:schemeClr val="accent6"/>
                </a:solidFill>
              </a:rPr>
              <a:t>hyperaldosteronism</a:t>
            </a:r>
            <a:r>
              <a:rPr lang="en-US" sz="6000" b="1" dirty="0">
                <a:solidFill>
                  <a:schemeClr val="accent6"/>
                </a:solidFill>
              </a:rPr>
              <a:t/>
            </a:r>
            <a:br>
              <a:rPr lang="en-US" sz="6000" b="1" dirty="0">
                <a:solidFill>
                  <a:schemeClr val="accent6"/>
                </a:solidFill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3593" y="3720394"/>
            <a:ext cx="14955977" cy="6188570"/>
          </a:xfrm>
        </p:spPr>
        <p:txBody>
          <a:bodyPr/>
          <a:lstStyle/>
          <a:p>
            <a:r>
              <a:rPr lang="en-US" dirty="0" smtClean="0"/>
              <a:t>Bilateral </a:t>
            </a:r>
            <a:r>
              <a:rPr lang="en-US" dirty="0" smtClean="0">
                <a:sym typeface="Wingdings" panose="05000000000000000000" pitchFamily="2" charset="2"/>
              </a:rPr>
              <a:t> medical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Aldosterone antagonist , K sparing </a:t>
            </a:r>
            <a:r>
              <a:rPr lang="en-US" dirty="0">
                <a:sym typeface="Wingdings" panose="05000000000000000000" pitchFamily="2" charset="2"/>
              </a:rPr>
              <a:t>diuretics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710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HTN type</a:t>
            </a:r>
            <a:br>
              <a:rPr lang="en-US" sz="6000" b="1" dirty="0">
                <a:solidFill>
                  <a:srgbClr val="FF0000"/>
                </a:solidFill>
              </a:rPr>
            </a:br>
            <a:r>
              <a:rPr lang="en-US" sz="6000" b="1" dirty="0">
                <a:solidFill>
                  <a:schemeClr val="accent6"/>
                </a:solidFill>
              </a:rPr>
              <a:t>Secondary HTN </a:t>
            </a:r>
            <a:r>
              <a:rPr lang="en-US" sz="6000" b="1" dirty="0" smtClean="0">
                <a:solidFill>
                  <a:schemeClr val="accent6"/>
                </a:solidFill>
              </a:rPr>
              <a:t>- OSA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142" y="3024015"/>
            <a:ext cx="14955977" cy="618857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Increase HTN severity</a:t>
            </a:r>
          </a:p>
          <a:p>
            <a:r>
              <a:rPr lang="en-US" sz="4000" dirty="0" smtClean="0"/>
              <a:t>Obesity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007" y="2753080"/>
            <a:ext cx="10317256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02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HTN type</a:t>
            </a:r>
            <a:br>
              <a:rPr lang="en-US" sz="6000" b="1" dirty="0">
                <a:solidFill>
                  <a:srgbClr val="FF0000"/>
                </a:solidFill>
              </a:rPr>
            </a:br>
            <a:r>
              <a:rPr lang="en-US" sz="6000" b="1" dirty="0">
                <a:solidFill>
                  <a:schemeClr val="accent6"/>
                </a:solidFill>
              </a:rPr>
              <a:t>Secondary HTN </a:t>
            </a:r>
            <a:r>
              <a:rPr lang="en-US" sz="6000" b="1" dirty="0" smtClean="0">
                <a:solidFill>
                  <a:schemeClr val="accent6"/>
                </a:solidFill>
              </a:rPr>
              <a:t>- OSA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4000" dirty="0" smtClean="0"/>
          </a:p>
          <a:p>
            <a:r>
              <a:rPr lang="en-US" sz="4000" dirty="0" err="1" smtClean="0"/>
              <a:t>Polysomnography</a:t>
            </a:r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Weight loss and CPAP , </a:t>
            </a:r>
            <a:r>
              <a:rPr lang="en-US" sz="4000" dirty="0" err="1" smtClean="0"/>
              <a:t>biPAP</a:t>
            </a:r>
            <a:r>
              <a:rPr lang="en-US" sz="4000" dirty="0" smtClean="0"/>
              <a:t> during sleep</a:t>
            </a:r>
          </a:p>
          <a:p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589" y="0"/>
            <a:ext cx="5606681" cy="43318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694" y="6229872"/>
            <a:ext cx="4017355" cy="33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404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HTN type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6600" b="1" dirty="0">
                <a:solidFill>
                  <a:schemeClr val="accent6"/>
                </a:solidFill>
              </a:rPr>
              <a:t>Secondary </a:t>
            </a:r>
            <a:r>
              <a:rPr lang="en-US" sz="6600" b="1" dirty="0" smtClean="0">
                <a:solidFill>
                  <a:schemeClr val="accent6"/>
                </a:solidFill>
              </a:rPr>
              <a:t>HTN – Drugs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4000" b="1" dirty="0" smtClean="0"/>
              <a:t>Oral contraceptives (OCP)</a:t>
            </a:r>
            <a:endParaRPr lang="en-US" sz="4000" b="1" dirty="0"/>
          </a:p>
          <a:p>
            <a:pPr marL="457200" indent="-457200">
              <a:buFont typeface="+mj-lt"/>
              <a:buAutoNum type="arabicPeriod"/>
            </a:pPr>
            <a:r>
              <a:rPr lang="en-US" sz="4000" b="1" dirty="0" smtClean="0"/>
              <a:t>NSAIDs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 err="1" smtClean="0"/>
              <a:t>Tacrolimus</a:t>
            </a:r>
            <a:r>
              <a:rPr lang="en-US" sz="4000" dirty="0" smtClean="0"/>
              <a:t> , cyclosporine</a:t>
            </a:r>
            <a:endParaRPr lang="en-US" sz="4000" dirty="0"/>
          </a:p>
          <a:p>
            <a:pPr marL="457200" indent="-457200">
              <a:buFont typeface="+mj-lt"/>
              <a:buAutoNum type="arabicPeriod"/>
            </a:pPr>
            <a:r>
              <a:rPr lang="en-US" sz="4000" dirty="0"/>
              <a:t>Antidepressants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b="1" dirty="0"/>
              <a:t>Corticosteroids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/>
              <a:t>Decongestants, such as phenylephrine and pseudoephedrine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/>
              <a:t>Some weight-loss medications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/>
              <a:t>Sodium-containing antacids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/>
              <a:t>Erythropoietin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/>
              <a:t>Stimulants, including methylphenidate and amphetamines </a:t>
            </a:r>
            <a:r>
              <a:rPr lang="en-US" sz="4000" dirty="0" smtClean="0"/>
              <a:t>, </a:t>
            </a:r>
            <a:r>
              <a:rPr lang="en-US" sz="4000" dirty="0" err="1" smtClean="0"/>
              <a:t>cocain</a:t>
            </a:r>
            <a:r>
              <a:rPr lang="en-US" sz="4000" dirty="0" smtClean="0"/>
              <a:t> </a:t>
            </a:r>
            <a:endParaRPr lang="en-US" sz="4000" dirty="0"/>
          </a:p>
          <a:p>
            <a:pPr marL="742950" indent="-7429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143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Approach to HTN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Office BP</a:t>
            </a:r>
          </a:p>
          <a:p>
            <a:r>
              <a:rPr lang="en-US" dirty="0" smtClean="0"/>
              <a:t>Home  BP</a:t>
            </a:r>
          </a:p>
          <a:p>
            <a:r>
              <a:rPr lang="en-US" dirty="0"/>
              <a:t>Ambulatory BP monitoring (ABPM)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56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Office BP 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Rest for </a:t>
            </a:r>
            <a:r>
              <a:rPr lang="en-US" sz="4000" dirty="0"/>
              <a:t>at least 5 </a:t>
            </a:r>
            <a:r>
              <a:rPr lang="en-US" sz="4000" dirty="0" smtClean="0"/>
              <a:t>min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No smoking or caffeine 30 min ago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No talking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Bare arm , Arm rest on the table at RA level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should be measured in both arms, at least at the initial visit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Proper cuff size (length 80% arm circ , width 40%)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Inflate 20-30 mmHg after radial pulse occluded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Deflate 2 mmHg per seconds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SBP is the first </a:t>
            </a:r>
            <a:r>
              <a:rPr lang="en-US" sz="4000" dirty="0" err="1" smtClean="0"/>
              <a:t>korotkoff</a:t>
            </a:r>
            <a:r>
              <a:rPr lang="en-US" sz="4000" dirty="0" smtClean="0"/>
              <a:t> sound , DBP is when the sounds end</a:t>
            </a:r>
            <a:endParaRPr lang="en-US" sz="4000" dirty="0"/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Repeated </a:t>
            </a:r>
            <a:r>
              <a:rPr lang="en-US" sz="4000" dirty="0"/>
              <a:t>at least twice </a:t>
            </a:r>
            <a:r>
              <a:rPr lang="en-US" sz="4000" dirty="0" smtClean="0"/>
              <a:t> (1-2 min) in 2 visits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Lower limb  BP especially in under 30 y.</a:t>
            </a:r>
            <a:endParaRPr lang="en-US" sz="4000" dirty="0"/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 In older individuals or those with potential orthostatic symptoms, postural measurements should also be taken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73" y="0"/>
            <a:ext cx="8884290" cy="381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833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973" y="3279912"/>
            <a:ext cx="13371956" cy="289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08573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Automated office BP (AOBP)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  <p:pic>
        <p:nvPicPr>
          <p:cNvPr id="3074" name="Picture 2" descr="C:\Users\App7\Desktop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1138" y="2898183"/>
            <a:ext cx="8373914" cy="55724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47533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Ambulatory BP monitoring (ABPM)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D</a:t>
            </a:r>
            <a:r>
              <a:rPr lang="en-US" sz="2800" b="1" dirty="0" smtClean="0"/>
              <a:t>aytime </a:t>
            </a:r>
            <a:r>
              <a:rPr lang="en-US" sz="2800" b="1" dirty="0"/>
              <a:t>(awake) average </a:t>
            </a:r>
            <a:r>
              <a:rPr lang="en-US" sz="2800" b="1" dirty="0" smtClean="0"/>
              <a:t>of SBP  </a:t>
            </a:r>
            <a:r>
              <a:rPr lang="en-US" sz="2800" b="1" dirty="0"/>
              <a:t>≥130 mmHg </a:t>
            </a:r>
            <a:r>
              <a:rPr lang="en-US" sz="2800" b="1" dirty="0" smtClean="0"/>
              <a:t>or DBP ≥</a:t>
            </a:r>
            <a:r>
              <a:rPr lang="en-US" sz="2800" b="1" dirty="0"/>
              <a:t>80 mmHg </a:t>
            </a:r>
          </a:p>
          <a:p>
            <a:r>
              <a:rPr lang="en-US" sz="2800" b="1" dirty="0" smtClean="0"/>
              <a:t>A </a:t>
            </a:r>
            <a:r>
              <a:rPr lang="en-US" sz="2800" b="1" dirty="0"/>
              <a:t>24-hour mean of </a:t>
            </a:r>
            <a:r>
              <a:rPr lang="en-US" sz="2800" b="1" dirty="0" smtClean="0"/>
              <a:t>SBP ≥</a:t>
            </a:r>
            <a:r>
              <a:rPr lang="en-US" sz="2800" b="1" dirty="0"/>
              <a:t>125 mmHg </a:t>
            </a:r>
            <a:r>
              <a:rPr lang="en-US" sz="2800" b="1" dirty="0" smtClean="0"/>
              <a:t>or DBP  </a:t>
            </a:r>
            <a:r>
              <a:rPr lang="en-US" sz="2800" b="1" dirty="0"/>
              <a:t>≥75 mmHg </a:t>
            </a:r>
          </a:p>
          <a:p>
            <a:r>
              <a:rPr lang="en-US" sz="2800" b="1" dirty="0" smtClean="0"/>
              <a:t>Night time </a:t>
            </a:r>
            <a:r>
              <a:rPr lang="en-US" sz="2800" b="1" dirty="0"/>
              <a:t>(asleep) mean </a:t>
            </a:r>
            <a:r>
              <a:rPr lang="en-US" sz="2800" b="1" dirty="0" smtClean="0"/>
              <a:t>of SBP  </a:t>
            </a:r>
            <a:r>
              <a:rPr lang="en-US" sz="2800" b="1" dirty="0"/>
              <a:t>≥110 mmHg </a:t>
            </a:r>
            <a:r>
              <a:rPr lang="en-US" sz="2800" b="1" dirty="0" smtClean="0"/>
              <a:t>or DBP  </a:t>
            </a:r>
            <a:r>
              <a:rPr lang="en-US" sz="2800" b="1" dirty="0"/>
              <a:t>≥65 mmHg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30" y="5300662"/>
            <a:ext cx="7724776" cy="3862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54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Ambulatory BP monitoring (ABPM)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ABPM </a:t>
            </a:r>
            <a:r>
              <a:rPr lang="en-US" sz="2800" dirty="0"/>
              <a:t>records the blood pressure at preset intervals (usually every 15 to 20 minutes during the day and every 30 to 60 minutes during sleep). </a:t>
            </a:r>
            <a:endParaRPr lang="en-US" sz="2800" dirty="0" smtClean="0"/>
          </a:p>
          <a:p>
            <a:pPr>
              <a:buFont typeface="+mj-lt"/>
              <a:buAutoNum type="arabicPeriod"/>
            </a:pPr>
            <a:r>
              <a:rPr lang="en-US" sz="2800" dirty="0" smtClean="0"/>
              <a:t>suspected </a:t>
            </a:r>
            <a:r>
              <a:rPr lang="en-US" sz="2800" dirty="0"/>
              <a:t>white coat hypertension</a:t>
            </a:r>
            <a:endParaRPr lang="en-US" sz="2800" dirty="0" smtClean="0"/>
          </a:p>
          <a:p>
            <a:pPr>
              <a:buFont typeface="+mj-lt"/>
              <a:buAutoNum type="arabicPeriod"/>
            </a:pPr>
            <a:r>
              <a:rPr lang="en-US" sz="2800" dirty="0" smtClean="0"/>
              <a:t>Suspected </a:t>
            </a:r>
            <a:r>
              <a:rPr lang="en-US" sz="2800" dirty="0"/>
              <a:t>episodic hypertension (</a:t>
            </a:r>
            <a:r>
              <a:rPr lang="en-US" sz="2800" dirty="0" err="1"/>
              <a:t>eg</a:t>
            </a:r>
            <a:r>
              <a:rPr lang="en-US" sz="2800" dirty="0"/>
              <a:t>, </a:t>
            </a:r>
            <a:r>
              <a:rPr lang="en-US" sz="2800" dirty="0" err="1"/>
              <a:t>pheochromocytoma</a:t>
            </a:r>
            <a:r>
              <a:rPr lang="en-US" sz="2800" dirty="0"/>
              <a:t>)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Determining therapeutic response (</a:t>
            </a:r>
            <a:r>
              <a:rPr lang="en-US" sz="2800" dirty="0" err="1"/>
              <a:t>ie</a:t>
            </a:r>
            <a:r>
              <a:rPr lang="en-US" sz="2800" dirty="0"/>
              <a:t>, blood pressure control) in patients who are known to have a substantial white coat </a:t>
            </a:r>
            <a:r>
              <a:rPr lang="en-US" sz="2800" dirty="0" smtClean="0"/>
              <a:t>effect</a:t>
            </a:r>
            <a:r>
              <a:rPr lang="en-US" sz="2800" dirty="0"/>
              <a:t>)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Hypotensive symptoms while taking antihypertensive medications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Resistant hypertension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Autonomic dysfunction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Suspected masked hypertension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413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Home BP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C</a:t>
            </a:r>
            <a:r>
              <a:rPr lang="en-US" sz="3200" b="1" dirty="0" smtClean="0"/>
              <a:t>orrelate </a:t>
            </a:r>
            <a:r>
              <a:rPr lang="en-US" sz="3200" b="1" dirty="0"/>
              <a:t>more closely with the results of daytime </a:t>
            </a:r>
            <a:r>
              <a:rPr lang="en-US" sz="3200" b="1" dirty="0" smtClean="0"/>
              <a:t>ABPM.</a:t>
            </a:r>
          </a:p>
          <a:p>
            <a:r>
              <a:rPr lang="en-US" sz="3200" b="1" dirty="0"/>
              <a:t>R</a:t>
            </a:r>
            <a:r>
              <a:rPr lang="en-US" sz="3200" b="1" dirty="0" smtClean="0"/>
              <a:t>epeated </a:t>
            </a:r>
            <a:r>
              <a:rPr lang="en-US" sz="3200" b="1" dirty="0"/>
              <a:t>home blood pressure readings that average ≥130/≥80 mmHg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  <p:pic>
        <p:nvPicPr>
          <p:cNvPr id="4098" name="Picture 2" descr="C:\Users\App7\Desktop\bloodPressureMonitor-home_650x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8575" y="4655465"/>
            <a:ext cx="6729690" cy="4659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40874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White coat hypertension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B</a:t>
            </a:r>
            <a:r>
              <a:rPr lang="en-US" sz="3200" b="1" dirty="0" smtClean="0"/>
              <a:t>lood </a:t>
            </a:r>
            <a:r>
              <a:rPr lang="en-US" sz="3200" b="1" dirty="0"/>
              <a:t>pressure  that  is consistently elevated by </a:t>
            </a:r>
            <a:r>
              <a:rPr lang="en-US" sz="3200" b="1" dirty="0" smtClean="0"/>
              <a:t>office  </a:t>
            </a:r>
            <a:r>
              <a:rPr lang="en-US" sz="3200" b="1" dirty="0"/>
              <a:t>readings but </a:t>
            </a:r>
            <a:r>
              <a:rPr lang="en-US" sz="3200" b="1" dirty="0" smtClean="0"/>
              <a:t>normal at home or in ABPM.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014" y="4118163"/>
            <a:ext cx="4998245" cy="4998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  <p:pic>
        <p:nvPicPr>
          <p:cNvPr id="6" name="Picture 2" descr="C:\Users\App7\Desktop\white-coat-hypertens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0970" y="4138050"/>
            <a:ext cx="7245079" cy="49749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6773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Masked hypertension</a:t>
            </a:r>
            <a:br>
              <a:rPr lang="en-US" sz="5400" b="1" dirty="0">
                <a:solidFill>
                  <a:srgbClr val="FF0000"/>
                </a:solidFill>
              </a:rPr>
            </a:b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B</a:t>
            </a:r>
            <a:r>
              <a:rPr lang="en-US" sz="3200" b="1" dirty="0" smtClean="0"/>
              <a:t>lood </a:t>
            </a:r>
            <a:r>
              <a:rPr lang="en-US" sz="3200" b="1" dirty="0"/>
              <a:t>pressure that is consistently elevated by </a:t>
            </a:r>
            <a:r>
              <a:rPr lang="en-US" sz="3200" b="1" dirty="0" smtClean="0"/>
              <a:t>out-of-office </a:t>
            </a:r>
            <a:r>
              <a:rPr lang="en-US" sz="3200" b="1" dirty="0"/>
              <a:t>measurements </a:t>
            </a:r>
            <a:r>
              <a:rPr lang="en-US" sz="3200" b="1" dirty="0" smtClean="0"/>
              <a:t>but normal in office.</a:t>
            </a:r>
          </a:p>
          <a:p>
            <a:pPr marL="0" indent="0">
              <a:buNone/>
            </a:pPr>
            <a:r>
              <a:rPr lang="en-US" sz="3200" b="1" dirty="0" smtClean="0"/>
              <a:t>  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74" y="4433879"/>
            <a:ext cx="8080513" cy="4543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85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Resistant hypertension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Not reaching goal </a:t>
            </a:r>
            <a:r>
              <a:rPr lang="en-US" dirty="0"/>
              <a:t>despite adherence to an </a:t>
            </a:r>
            <a:r>
              <a:rPr lang="en-US" dirty="0" smtClean="0"/>
              <a:t>appropriate </a:t>
            </a:r>
            <a:r>
              <a:rPr lang="en-US" dirty="0"/>
              <a:t>regimen of </a:t>
            </a:r>
            <a:r>
              <a:rPr lang="en-US" b="1" dirty="0">
                <a:solidFill>
                  <a:srgbClr val="FF0000"/>
                </a:solidFill>
              </a:rPr>
              <a:t>three antihypertensive </a:t>
            </a:r>
            <a:r>
              <a:rPr lang="en-US" b="1" dirty="0" smtClean="0">
                <a:solidFill>
                  <a:srgbClr val="FF0000"/>
                </a:solidFill>
              </a:rPr>
              <a:t>drugs </a:t>
            </a:r>
            <a:r>
              <a:rPr lang="en-US" dirty="0" smtClean="0"/>
              <a:t>of different </a:t>
            </a:r>
            <a:r>
              <a:rPr lang="en-US" dirty="0"/>
              <a:t>classes (including a </a:t>
            </a:r>
            <a:r>
              <a:rPr lang="en-US" dirty="0">
                <a:solidFill>
                  <a:srgbClr val="FF0000"/>
                </a:solidFill>
              </a:rPr>
              <a:t>diuretic</a:t>
            </a:r>
            <a:r>
              <a:rPr lang="en-US" dirty="0"/>
              <a:t>) in which all drugs </a:t>
            </a:r>
            <a:r>
              <a:rPr lang="en-US" dirty="0" err="1" smtClean="0"/>
              <a:t>ara</a:t>
            </a:r>
            <a:r>
              <a:rPr lang="en-US" dirty="0" smtClean="0"/>
              <a:t> at </a:t>
            </a:r>
            <a:r>
              <a:rPr lang="en-US" dirty="0"/>
              <a:t>suitable </a:t>
            </a:r>
            <a:r>
              <a:rPr lang="en-US" dirty="0" smtClean="0"/>
              <a:t>doses </a:t>
            </a:r>
            <a:r>
              <a:rPr lang="en-US" dirty="0"/>
              <a:t>and after white coat </a:t>
            </a:r>
            <a:r>
              <a:rPr lang="en-US" dirty="0" smtClean="0"/>
              <a:t>effect </a:t>
            </a:r>
            <a:r>
              <a:rPr lang="en-US" dirty="0"/>
              <a:t>has been </a:t>
            </a:r>
            <a:r>
              <a:rPr lang="en-US" dirty="0" smtClean="0">
                <a:solidFill>
                  <a:srgbClr val="FF0000"/>
                </a:solidFill>
              </a:rPr>
              <a:t>excluded.</a:t>
            </a:r>
          </a:p>
          <a:p>
            <a:pPr marL="742950" indent="-742950">
              <a:buFont typeface="+mj-lt"/>
              <a:buAutoNum type="arabicPeriod"/>
            </a:pPr>
            <a:endParaRPr lang="en-US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BP that </a:t>
            </a:r>
            <a:r>
              <a:rPr lang="en-US" dirty="0"/>
              <a:t>requires at least </a:t>
            </a:r>
            <a:r>
              <a:rPr lang="en-US" b="1" dirty="0">
                <a:solidFill>
                  <a:srgbClr val="FF0000"/>
                </a:solidFill>
              </a:rPr>
              <a:t>four medications </a:t>
            </a:r>
            <a:r>
              <a:rPr lang="en-US" dirty="0"/>
              <a:t>to achieve control is considered </a:t>
            </a:r>
            <a:r>
              <a:rPr lang="en-US" b="1" dirty="0"/>
              <a:t>controlled resistant </a:t>
            </a:r>
            <a:r>
              <a:rPr lang="en-US" b="1" dirty="0" smtClean="0"/>
              <a:t>.hypertension</a:t>
            </a:r>
          </a:p>
          <a:p>
            <a:pPr marL="742950" indent="-742950">
              <a:buFont typeface="+mj-lt"/>
              <a:buAutoNum type="arabicPeriod"/>
            </a:pPr>
            <a:endParaRPr lang="en-US" b="1" dirty="0" smtClean="0"/>
          </a:p>
          <a:p>
            <a:pPr marL="742950" indent="-742950">
              <a:buNone/>
            </a:pPr>
            <a:r>
              <a:rPr lang="en-US" b="1" dirty="0" smtClean="0"/>
              <a:t>More in &gt; 60 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13605"/>
            <a:ext cx="3333330" cy="2133600"/>
          </a:xfrm>
          <a:prstGeom prst="rect">
            <a:avLst/>
          </a:prstGeom>
        </p:spPr>
      </p:pic>
      <p:pic>
        <p:nvPicPr>
          <p:cNvPr id="1026" name="Picture 2" descr="C:\Users\App7\Desktop\1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14879" y="6357257"/>
            <a:ext cx="2860523" cy="3113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31667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Resistant hypertension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42950" indent="-742950"/>
            <a:r>
              <a:rPr lang="en-US" dirty="0" smtClean="0"/>
              <a:t>First rule out pseudo resistance :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White coat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Sclerotic arteries : Osler maneuver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err="1" smtClean="0"/>
              <a:t>Nonadherence</a:t>
            </a:r>
            <a:r>
              <a:rPr lang="en-US" dirty="0" smtClean="0"/>
              <a:t> : drug , life style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Drugs : NSAID , OCP , </a:t>
            </a:r>
            <a:r>
              <a:rPr lang="en-US" dirty="0" err="1" smtClean="0"/>
              <a:t>Sympatomimc</a:t>
            </a: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Work up for secondary cases </a:t>
            </a:r>
          </a:p>
          <a:p>
            <a:pPr marL="742950" indent="-742950">
              <a:buFont typeface="+mj-lt"/>
              <a:buAutoNum type="arabicPeriod"/>
            </a:pPr>
            <a:endParaRPr lang="en-US" dirty="0" smtClean="0"/>
          </a:p>
          <a:p>
            <a:pPr marL="742950" indent="-742950">
              <a:buNone/>
            </a:pPr>
            <a:r>
              <a:rPr lang="en-US" dirty="0" smtClean="0"/>
              <a:t>Then add </a:t>
            </a:r>
            <a:r>
              <a:rPr lang="en-US" dirty="0" err="1" smtClean="0"/>
              <a:t>Spironolacton</a:t>
            </a:r>
            <a:r>
              <a:rPr lang="en-US" dirty="0" smtClean="0"/>
              <a:t> or </a:t>
            </a:r>
            <a:r>
              <a:rPr lang="en-US" dirty="0" err="1" smtClean="0"/>
              <a:t>Eplerenon</a:t>
            </a:r>
            <a:r>
              <a:rPr lang="en-US" dirty="0" smtClean="0"/>
              <a:t> </a:t>
            </a:r>
          </a:p>
          <a:p>
            <a:pPr marL="742950" indent="-742950">
              <a:buFont typeface="+mj-lt"/>
              <a:buAutoNum type="arabicPeriod"/>
            </a:pPr>
            <a:endParaRPr lang="en-US" dirty="0" smtClean="0"/>
          </a:p>
          <a:p>
            <a:pPr marL="742950" indent="-74295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-95250"/>
            <a:ext cx="3333330" cy="2133600"/>
          </a:xfrm>
          <a:prstGeom prst="rect">
            <a:avLst/>
          </a:prstGeom>
        </p:spPr>
      </p:pic>
      <p:pic>
        <p:nvPicPr>
          <p:cNvPr id="2050" name="Picture 2" descr="C:\Users\App7\Desktop\1\downlo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7257" y="2767693"/>
            <a:ext cx="6763770" cy="5138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31667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HTN emergencies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Severe HTN (</a:t>
            </a:r>
            <a:r>
              <a:rPr lang="en-US" b="1" dirty="0" smtClean="0"/>
              <a:t>urgency</a:t>
            </a:r>
            <a:r>
              <a:rPr lang="en-US" dirty="0" smtClean="0"/>
              <a:t>) : SBP &gt; 180 or DBP &gt;120</a:t>
            </a:r>
          </a:p>
          <a:p>
            <a:endParaRPr lang="en-US" dirty="0" smtClean="0"/>
          </a:p>
          <a:p>
            <a:r>
              <a:rPr lang="en-US" dirty="0" smtClean="0"/>
              <a:t>If with end organ damage : </a:t>
            </a:r>
            <a:r>
              <a:rPr lang="en-US" b="1" dirty="0" smtClean="0">
                <a:solidFill>
                  <a:srgbClr val="FF0000"/>
                </a:solidFill>
              </a:rPr>
              <a:t>HTN emergency</a:t>
            </a:r>
          </a:p>
          <a:p>
            <a:endParaRPr lang="en-US" dirty="0"/>
          </a:p>
          <a:p>
            <a:r>
              <a:rPr lang="en-US" dirty="0" smtClean="0"/>
              <a:t>End </a:t>
            </a:r>
            <a:r>
              <a:rPr lang="en-US" dirty="0"/>
              <a:t>organ </a:t>
            </a:r>
            <a:r>
              <a:rPr lang="en-US" dirty="0" smtClean="0"/>
              <a:t>damage (HMOD)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 Retinopathy , papilledema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AKI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Encephalopathy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Hemolytic </a:t>
            </a:r>
            <a:r>
              <a:rPr lang="en-US" dirty="0" err="1"/>
              <a:t>microangiopathic</a:t>
            </a:r>
            <a:r>
              <a:rPr lang="en-US" dirty="0"/>
              <a:t> anemia </a:t>
            </a: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ACS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Stroke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Dissection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Pulmonary edema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err="1" smtClean="0"/>
              <a:t>Preeclamcia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317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pp7\Desktop\1\7f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1927" y="519546"/>
            <a:ext cx="14030019" cy="8221591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793" y="996244"/>
            <a:ext cx="14955977" cy="618857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Sedentary life </a:t>
            </a:r>
            <a:r>
              <a:rPr lang="en-US" sz="4000" b="1" dirty="0" smtClean="0"/>
              <a:t>style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Obesity , overweight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Alcohol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Caffeine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Smoking   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049" y="109765"/>
            <a:ext cx="9107171" cy="5144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30" y="6160788"/>
            <a:ext cx="3631406" cy="2416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486" y="5417899"/>
            <a:ext cx="3384164" cy="3902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3377" y="5417899"/>
            <a:ext cx="2898412" cy="416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817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HTN emergencies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Treatment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ICU </a:t>
            </a:r>
            <a:r>
              <a:rPr lang="en-US" dirty="0" err="1" smtClean="0"/>
              <a:t>addmition</a:t>
            </a:r>
            <a:r>
              <a:rPr lang="en-US" dirty="0" smtClean="0"/>
              <a:t> , with intravenous drugs</a:t>
            </a:r>
          </a:p>
          <a:p>
            <a:r>
              <a:rPr lang="en-US" dirty="0" err="1" smtClean="0"/>
              <a:t>Pheochromocytoma</a:t>
            </a:r>
            <a:r>
              <a:rPr lang="en-US" dirty="0" smtClean="0"/>
              <a:t> or </a:t>
            </a:r>
            <a:r>
              <a:rPr lang="en-US" dirty="0" err="1" smtClean="0"/>
              <a:t>preeclamcia</a:t>
            </a:r>
            <a:r>
              <a:rPr lang="en-US" dirty="0" smtClean="0"/>
              <a:t>: over 1 h to &lt; 140 mmHg</a:t>
            </a:r>
          </a:p>
          <a:p>
            <a:r>
              <a:rPr lang="en-US" dirty="0" smtClean="0"/>
              <a:t>Aortic dissection : &lt; 120 mmHg</a:t>
            </a:r>
          </a:p>
          <a:p>
            <a:r>
              <a:rPr lang="en-US" dirty="0" smtClean="0"/>
              <a:t>Otherwise :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Over 1 h SBP 25 % decrease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In 2- 6 h reach to 160/100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In 24-48 h reach to normal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317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HTN emergencies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Treatment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Drug choices :</a:t>
            </a:r>
          </a:p>
          <a:p>
            <a:endParaRPr lang="en-US" dirty="0" smtClean="0"/>
          </a:p>
          <a:p>
            <a:pPr marL="742950" indent="-742950">
              <a:buFont typeface="+mj-lt"/>
              <a:buAutoNum type="arabicPeriod"/>
            </a:pPr>
            <a:r>
              <a:rPr lang="en-US" b="1" dirty="0" smtClean="0"/>
              <a:t>Dissection</a:t>
            </a:r>
            <a:r>
              <a:rPr lang="en-US" dirty="0" smtClean="0"/>
              <a:t> : </a:t>
            </a:r>
            <a:r>
              <a:rPr lang="en-US" dirty="0" err="1" smtClean="0"/>
              <a:t>Esmolol</a:t>
            </a:r>
            <a:r>
              <a:rPr lang="en-US" dirty="0" smtClean="0"/>
              <a:t> , </a:t>
            </a:r>
            <a:r>
              <a:rPr lang="en-US" dirty="0" err="1" smtClean="0"/>
              <a:t>Labetalol</a:t>
            </a:r>
            <a:r>
              <a:rPr lang="en-US" dirty="0" smtClean="0"/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dirty="0" smtClean="0"/>
              <a:t>ACS</a:t>
            </a:r>
            <a:r>
              <a:rPr lang="en-US" dirty="0" smtClean="0"/>
              <a:t>: </a:t>
            </a:r>
            <a:r>
              <a:rPr lang="en-US" dirty="0" err="1" smtClean="0"/>
              <a:t>Esmolol</a:t>
            </a:r>
            <a:r>
              <a:rPr lang="en-US" dirty="0" smtClean="0"/>
              <a:t> , Nitroglycerine, </a:t>
            </a:r>
            <a:r>
              <a:rPr lang="en-US" dirty="0" err="1" smtClean="0"/>
              <a:t>Nicardipine</a:t>
            </a:r>
            <a:r>
              <a:rPr lang="en-US" dirty="0" smtClean="0"/>
              <a:t> , </a:t>
            </a:r>
            <a:r>
              <a:rPr lang="en-US" dirty="0" err="1" smtClean="0"/>
              <a:t>Labetalol</a:t>
            </a: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r>
              <a:rPr lang="en-US" b="1" dirty="0" smtClean="0"/>
              <a:t>AKI</a:t>
            </a:r>
            <a:r>
              <a:rPr lang="en-US" dirty="0" smtClean="0"/>
              <a:t>: </a:t>
            </a:r>
            <a:r>
              <a:rPr lang="en-US" dirty="0" err="1" smtClean="0"/>
              <a:t>Fenoldopam</a:t>
            </a:r>
            <a:r>
              <a:rPr lang="en-US" dirty="0" smtClean="0"/>
              <a:t> , </a:t>
            </a:r>
            <a:r>
              <a:rPr lang="en-US" dirty="0" err="1" smtClean="0"/>
              <a:t>Nicardipine</a:t>
            </a:r>
            <a:r>
              <a:rPr lang="en-US" dirty="0" smtClean="0"/>
              <a:t> , </a:t>
            </a:r>
            <a:r>
              <a:rPr lang="en-US" dirty="0" err="1" smtClean="0"/>
              <a:t>Clevedipine</a:t>
            </a: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r>
              <a:rPr lang="en-US" b="1" dirty="0" err="1" smtClean="0"/>
              <a:t>Preeclamcia</a:t>
            </a:r>
            <a:r>
              <a:rPr lang="en-US" dirty="0" smtClean="0"/>
              <a:t> :  </a:t>
            </a:r>
            <a:r>
              <a:rPr lang="en-US" dirty="0" err="1" smtClean="0"/>
              <a:t>Nicardipine</a:t>
            </a:r>
            <a:r>
              <a:rPr lang="en-US" dirty="0" smtClean="0"/>
              <a:t> , </a:t>
            </a:r>
            <a:r>
              <a:rPr lang="en-US" dirty="0" err="1" smtClean="0"/>
              <a:t>Labetalol</a:t>
            </a: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r>
              <a:rPr lang="en-US" b="1" dirty="0" err="1" smtClean="0"/>
              <a:t>Ecephalopathy</a:t>
            </a:r>
            <a:r>
              <a:rPr lang="en-US" dirty="0" smtClean="0"/>
              <a:t> : , </a:t>
            </a:r>
            <a:r>
              <a:rPr lang="en-US" dirty="0" err="1" smtClean="0"/>
              <a:t>Nicardipine</a:t>
            </a:r>
            <a:r>
              <a:rPr lang="en-US" dirty="0" smtClean="0"/>
              <a:t> , </a:t>
            </a:r>
            <a:r>
              <a:rPr lang="en-US" dirty="0" err="1" smtClean="0"/>
              <a:t>Labetalol</a:t>
            </a:r>
            <a:r>
              <a:rPr lang="en-US" dirty="0" smtClean="0"/>
              <a:t> , </a:t>
            </a:r>
            <a:r>
              <a:rPr lang="en-US" dirty="0" err="1" smtClean="0"/>
              <a:t>Nitroprusside</a:t>
            </a: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r>
              <a:rPr lang="en-US" b="1" dirty="0" smtClean="0"/>
              <a:t>Pulmonary edema</a:t>
            </a:r>
            <a:r>
              <a:rPr lang="en-US" dirty="0" smtClean="0"/>
              <a:t> : </a:t>
            </a:r>
            <a:r>
              <a:rPr lang="en-US" dirty="0" err="1" smtClean="0"/>
              <a:t>Clevedipine</a:t>
            </a:r>
            <a:r>
              <a:rPr lang="en-US" dirty="0" smtClean="0"/>
              <a:t> , Nitroglycerine , </a:t>
            </a:r>
            <a:r>
              <a:rPr lang="en-US" dirty="0" err="1" smtClean="0"/>
              <a:t>Nitroprusside</a:t>
            </a: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r>
              <a:rPr lang="en-US" b="1" dirty="0" err="1" smtClean="0"/>
              <a:t>Adernergic</a:t>
            </a:r>
            <a:r>
              <a:rPr lang="en-US" b="1" dirty="0" smtClean="0"/>
              <a:t> crisis</a:t>
            </a:r>
            <a:r>
              <a:rPr lang="en-US" dirty="0" smtClean="0"/>
              <a:t>: </a:t>
            </a:r>
            <a:r>
              <a:rPr lang="en-US" dirty="0" err="1" smtClean="0"/>
              <a:t>Phentolamine</a:t>
            </a:r>
            <a:r>
              <a:rPr lang="en-US" dirty="0" smtClean="0"/>
              <a:t> , </a:t>
            </a:r>
            <a:r>
              <a:rPr lang="en-US" dirty="0" err="1" smtClean="0"/>
              <a:t>Nitroprusside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317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HTN urgency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Treatment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HMOD</a:t>
            </a:r>
          </a:p>
          <a:p>
            <a:r>
              <a:rPr lang="en-US" dirty="0" smtClean="0"/>
              <a:t>No need to </a:t>
            </a:r>
            <a:r>
              <a:rPr lang="en-US" dirty="0" err="1" smtClean="0"/>
              <a:t>addmition</a:t>
            </a:r>
            <a:endParaRPr lang="en-US" dirty="0" smtClean="0"/>
          </a:p>
          <a:p>
            <a:r>
              <a:rPr lang="en-US" dirty="0" smtClean="0"/>
              <a:t>Do not decrease BP rapidly , should be normal in hours or days</a:t>
            </a:r>
          </a:p>
          <a:p>
            <a:r>
              <a:rPr lang="en-US" dirty="0" smtClean="0"/>
              <a:t>If BP&gt; 220/130 </a:t>
            </a:r>
            <a:r>
              <a:rPr lang="en-US" dirty="0" smtClean="0">
                <a:sym typeface="Wingdings" pitchFamily="2" charset="2"/>
              </a:rPr>
              <a:t>oral short acting drugs : </a:t>
            </a:r>
            <a:r>
              <a:rPr lang="en-US" dirty="0" err="1" smtClean="0">
                <a:sym typeface="Wingdings" pitchFamily="2" charset="2"/>
              </a:rPr>
              <a:t>captopril</a:t>
            </a:r>
            <a:r>
              <a:rPr lang="en-US" dirty="0" smtClean="0">
                <a:sym typeface="Wingdings" pitchFamily="2" charset="2"/>
              </a:rPr>
              <a:t> , </a:t>
            </a:r>
            <a:r>
              <a:rPr lang="en-US" dirty="0" err="1" smtClean="0">
                <a:sym typeface="Wingdings" pitchFamily="2" charset="2"/>
              </a:rPr>
              <a:t>clonidine</a:t>
            </a:r>
            <a:r>
              <a:rPr lang="en-US" dirty="0" smtClean="0">
                <a:sym typeface="Wingdings" pitchFamily="2" charset="2"/>
              </a:rPr>
              <a:t> , </a:t>
            </a:r>
            <a:r>
              <a:rPr lang="en-US" dirty="0" err="1" smtClean="0">
                <a:sym typeface="Wingdings" pitchFamily="2" charset="2"/>
              </a:rPr>
              <a:t>labetalol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Follow up in 24-72 h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317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Sign &amp; Symptoms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Silent killer</a:t>
            </a:r>
          </a:p>
          <a:p>
            <a:pPr marL="0" indent="0">
              <a:buNone/>
            </a:pPr>
            <a:r>
              <a:rPr lang="en-US" sz="3200" dirty="0" smtClean="0"/>
              <a:t>Headache (morning , occipital)</a:t>
            </a:r>
          </a:p>
          <a:p>
            <a:pPr marL="0" indent="0">
              <a:buNone/>
            </a:pPr>
            <a:r>
              <a:rPr lang="en-US" sz="3200" dirty="0" err="1" smtClean="0"/>
              <a:t>Dyspnea</a:t>
            </a:r>
            <a:r>
              <a:rPr lang="en-US" sz="3200" dirty="0" smtClean="0"/>
              <a:t> due to LV dysfunction</a:t>
            </a:r>
          </a:p>
          <a:p>
            <a:pPr marL="0" indent="0">
              <a:buNone/>
            </a:pPr>
            <a:r>
              <a:rPr lang="en-US" sz="3200" dirty="0" err="1" smtClean="0"/>
              <a:t>Nocturia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Fatigue</a:t>
            </a:r>
          </a:p>
          <a:p>
            <a:pPr marL="0" indent="0">
              <a:buNone/>
            </a:pPr>
            <a:r>
              <a:rPr lang="en-US" sz="3200" dirty="0" smtClean="0"/>
              <a:t>Erectile dysfunction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7170" name="Picture 2" descr="C:\Users\App7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2953" y="2247251"/>
            <a:ext cx="7481474" cy="44325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6457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Evaluation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>
                <a:solidFill>
                  <a:srgbClr val="FF0000"/>
                </a:solidFill>
              </a:rPr>
              <a:t>Physical </a:t>
            </a:r>
            <a:r>
              <a:rPr lang="en-US" sz="5400" b="1" dirty="0" smtClean="0">
                <a:solidFill>
                  <a:srgbClr val="FF0000"/>
                </a:solidFill>
              </a:rPr>
              <a:t>examination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 </a:t>
            </a:r>
            <a:r>
              <a:rPr lang="en-US" sz="2800" b="1" dirty="0"/>
              <a:t>The main goals </a:t>
            </a:r>
            <a:r>
              <a:rPr lang="en-US" sz="2800" b="1" dirty="0" smtClean="0"/>
              <a:t>are: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 Signs </a:t>
            </a:r>
            <a:r>
              <a:rPr lang="en-US" sz="2800" b="1" dirty="0"/>
              <a:t>of end-organ </a:t>
            </a:r>
            <a:r>
              <a:rPr lang="en-US" sz="2800" b="1" dirty="0" smtClean="0"/>
              <a:t>damage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Signs for established cardiovascular disease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F</a:t>
            </a:r>
            <a:r>
              <a:rPr lang="en-US" sz="2800" b="1" dirty="0" smtClean="0"/>
              <a:t>or </a:t>
            </a:r>
            <a:r>
              <a:rPr lang="en-US" sz="2800" b="1" dirty="0"/>
              <a:t>evidence of </a:t>
            </a:r>
            <a:r>
              <a:rPr lang="en-US" sz="2800" b="1" dirty="0" smtClean="0"/>
              <a:t>potential causes </a:t>
            </a:r>
            <a:r>
              <a:rPr lang="en-US" sz="2800" b="1" dirty="0"/>
              <a:t>of secondary hypertension. </a:t>
            </a:r>
            <a:endParaRPr lang="en-US" sz="2800" b="1" dirty="0" smtClean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601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Evaluation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5400" b="1" dirty="0" smtClean="0">
                <a:solidFill>
                  <a:srgbClr val="FF0000"/>
                </a:solidFill>
              </a:rPr>
              <a:t>Laboratory testing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S</a:t>
            </a:r>
            <a:r>
              <a:rPr lang="en-US" sz="2400" b="1" dirty="0" smtClean="0"/>
              <a:t>hould </a:t>
            </a:r>
            <a:r>
              <a:rPr lang="en-US" sz="2400" b="1" dirty="0"/>
              <a:t>be performed in all patients with newly diagnosed hypertension </a:t>
            </a:r>
            <a:r>
              <a:rPr lang="en-US" sz="2400" b="1" dirty="0" smtClean="0"/>
              <a:t>:</a:t>
            </a:r>
          </a:p>
          <a:p>
            <a:endParaRPr lang="en-US" sz="2400" b="1" dirty="0"/>
          </a:p>
          <a:p>
            <a:pPr>
              <a:buFont typeface="+mj-lt"/>
              <a:buAutoNum type="arabicPeriod"/>
            </a:pPr>
            <a:r>
              <a:rPr lang="en-US" sz="2400" b="1" dirty="0" smtClean="0"/>
              <a:t>Electrolytes </a:t>
            </a:r>
            <a:r>
              <a:rPr lang="en-US" sz="2400" b="1" dirty="0"/>
              <a:t>(including calcium) and serum </a:t>
            </a:r>
            <a:r>
              <a:rPr lang="en-US" sz="2400" b="1" dirty="0" smtClean="0"/>
              <a:t>creatinine</a:t>
            </a:r>
            <a:endParaRPr lang="en-US" sz="2400" b="1" dirty="0"/>
          </a:p>
          <a:p>
            <a:pPr>
              <a:buFont typeface="+mj-lt"/>
              <a:buAutoNum type="arabicPeriod"/>
            </a:pPr>
            <a:r>
              <a:rPr lang="en-US" sz="2400" b="1" dirty="0"/>
              <a:t>Fasting glucose </a:t>
            </a:r>
          </a:p>
          <a:p>
            <a:pPr>
              <a:buFont typeface="+mj-lt"/>
              <a:buAutoNum type="arabicPeriod"/>
            </a:pPr>
            <a:r>
              <a:rPr lang="en-US" sz="2400" b="1" dirty="0"/>
              <a:t>Urinalysis </a:t>
            </a:r>
            <a:endParaRPr lang="en-US" sz="2400" b="1" dirty="0" smtClean="0"/>
          </a:p>
          <a:p>
            <a:pPr>
              <a:buFont typeface="+mj-lt"/>
              <a:buAutoNum type="arabicPeriod"/>
            </a:pPr>
            <a:r>
              <a:rPr lang="en-US" sz="2400" b="1" dirty="0" smtClean="0"/>
              <a:t>Alb/ Cr ratio</a:t>
            </a:r>
            <a:endParaRPr lang="en-US" sz="2400" b="1" dirty="0"/>
          </a:p>
          <a:p>
            <a:pPr>
              <a:buFont typeface="+mj-lt"/>
              <a:buAutoNum type="arabicPeriod"/>
            </a:pPr>
            <a:r>
              <a:rPr lang="en-US" sz="2400" b="1" dirty="0"/>
              <a:t>Complete blood count </a:t>
            </a:r>
          </a:p>
          <a:p>
            <a:pPr>
              <a:buFont typeface="+mj-lt"/>
              <a:buAutoNum type="arabicPeriod"/>
            </a:pPr>
            <a:r>
              <a:rPr lang="en-US" sz="2400" b="1" dirty="0"/>
              <a:t>Thyroid-stimulating hormone </a:t>
            </a:r>
          </a:p>
          <a:p>
            <a:pPr>
              <a:buFont typeface="+mj-lt"/>
              <a:buAutoNum type="arabicPeriod"/>
            </a:pPr>
            <a:r>
              <a:rPr lang="en-US" sz="2400" b="1" dirty="0"/>
              <a:t>Lipid </a:t>
            </a:r>
            <a:r>
              <a:rPr lang="en-US" sz="2400" b="1" dirty="0" smtClean="0"/>
              <a:t>profile </a:t>
            </a:r>
            <a:endParaRPr lang="en-US" sz="2400" b="1" dirty="0"/>
          </a:p>
          <a:p>
            <a:pPr>
              <a:buFont typeface="+mj-lt"/>
              <a:buAutoNum type="arabicPeriod"/>
            </a:pPr>
            <a:r>
              <a:rPr lang="en-US" sz="2400" b="1" dirty="0"/>
              <a:t>Electrocardiogram </a:t>
            </a:r>
          </a:p>
          <a:p>
            <a:pPr>
              <a:buFont typeface="+mj-lt"/>
              <a:buAutoNum type="arabicPeriod"/>
            </a:pPr>
            <a:r>
              <a:rPr lang="en-US" sz="2400" b="1" dirty="0"/>
              <a:t>Calculate 10-year atherosclerotic cardiovascular </a:t>
            </a:r>
            <a:r>
              <a:rPr lang="en-US" sz="2400" b="1" dirty="0" smtClean="0"/>
              <a:t>disease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041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Testing for secondary hypertension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 </a:t>
            </a:r>
            <a:r>
              <a:rPr lang="en-US" dirty="0"/>
              <a:t>unusual presentation of hypertension 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</a:t>
            </a:r>
            <a:r>
              <a:rPr lang="en-US" dirty="0" smtClean="0"/>
              <a:t>ew </a:t>
            </a:r>
            <a:r>
              <a:rPr lang="en-US" dirty="0"/>
              <a:t>onset at an especially young or especially old </a:t>
            </a:r>
            <a:r>
              <a:rPr lang="en-US" dirty="0" smtClean="0"/>
              <a:t>age presentation </a:t>
            </a:r>
            <a:r>
              <a:rPr lang="en-US" dirty="0"/>
              <a:t>with stage 2 </a:t>
            </a:r>
            <a:r>
              <a:rPr lang="en-US" dirty="0" smtClean="0"/>
              <a:t>hypertension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brupt </a:t>
            </a:r>
            <a:r>
              <a:rPr lang="en-US" dirty="0"/>
              <a:t>onset </a:t>
            </a:r>
            <a:r>
              <a:rPr lang="en-US" dirty="0" smtClean="0"/>
              <a:t>of hypertension </a:t>
            </a:r>
            <a:r>
              <a:rPr lang="en-US" dirty="0"/>
              <a:t>in a patient with previously normal blood </a:t>
            </a:r>
            <a:r>
              <a:rPr lang="en-US" dirty="0" smtClean="0"/>
              <a:t>pressure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</a:t>
            </a:r>
            <a:r>
              <a:rPr lang="en-US" dirty="0" smtClean="0"/>
              <a:t>ignificant </a:t>
            </a:r>
            <a:r>
              <a:rPr lang="en-US" dirty="0"/>
              <a:t>recent elevation in blood pressure in a patient with previously </a:t>
            </a:r>
            <a:r>
              <a:rPr lang="en-US" dirty="0" smtClean="0"/>
              <a:t>well-controlled hypertension </a:t>
            </a:r>
            <a:r>
              <a:rPr lang="en-US" dirty="0"/>
              <a:t>despite adherence to their antihypertensive </a:t>
            </a:r>
            <a:r>
              <a:rPr lang="en-US" dirty="0" smtClean="0"/>
              <a:t>regimen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Drug-resistant </a:t>
            </a:r>
            <a:r>
              <a:rPr lang="en-US" dirty="0"/>
              <a:t>hypertension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 presence  of  a  clinical  clue  for  a  </a:t>
            </a:r>
            <a:r>
              <a:rPr lang="en-US" dirty="0" smtClean="0"/>
              <a:t>specific  </a:t>
            </a:r>
            <a:r>
              <a:rPr lang="en-US" dirty="0"/>
              <a:t>cause  of hypertension,  such  as  an  abdominal  bruit  (suggestive  of  </a:t>
            </a:r>
            <a:r>
              <a:rPr lang="en-US" dirty="0" err="1"/>
              <a:t>renovascular</a:t>
            </a:r>
            <a:r>
              <a:rPr lang="en-US" dirty="0"/>
              <a:t> hypertension)  or  low  </a:t>
            </a:r>
            <a:r>
              <a:rPr lang="en-US" dirty="0" smtClean="0"/>
              <a:t>serum potassium </a:t>
            </a:r>
            <a:r>
              <a:rPr lang="en-US" dirty="0"/>
              <a:t>(suggestive of primary </a:t>
            </a:r>
            <a:r>
              <a:rPr lang="en-US" dirty="0" err="1"/>
              <a:t>aldosteronism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444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Diagnosis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Hypertensive  </a:t>
            </a:r>
            <a:r>
              <a:rPr lang="en-US" sz="3200" dirty="0"/>
              <a:t>urgency  or  emergency  </a:t>
            </a:r>
            <a:r>
              <a:rPr lang="en-US" sz="3200" dirty="0" smtClean="0"/>
              <a:t>(SBP ≥</a:t>
            </a:r>
            <a:r>
              <a:rPr lang="en-US" sz="3200" dirty="0"/>
              <a:t>180 mmHg  </a:t>
            </a:r>
            <a:r>
              <a:rPr lang="en-US" sz="3200" dirty="0" smtClean="0"/>
              <a:t>or DBP </a:t>
            </a:r>
            <a:r>
              <a:rPr lang="en-US" sz="3200" dirty="0"/>
              <a:t>≥120 mmHg  diastolic) 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</a:t>
            </a:r>
            <a:r>
              <a:rPr lang="en-US" sz="3200" dirty="0" smtClean="0"/>
              <a:t>nitial SBP ≥</a:t>
            </a:r>
            <a:r>
              <a:rPr lang="en-US" sz="3200" dirty="0"/>
              <a:t>160 mmHg </a:t>
            </a:r>
            <a:r>
              <a:rPr lang="en-US" sz="3200" dirty="0" smtClean="0"/>
              <a:t>or DBP  </a:t>
            </a:r>
            <a:r>
              <a:rPr lang="en-US" sz="3200" dirty="0"/>
              <a:t>≥100 mmHg diastolic and who also has known target end-organ damage </a:t>
            </a:r>
            <a:r>
              <a:rPr lang="en-US" sz="3200" dirty="0" smtClean="0"/>
              <a:t>(left </a:t>
            </a:r>
            <a:r>
              <a:rPr lang="en-US" sz="3200" dirty="0"/>
              <a:t>ventricular hypertrophy [LVH], hypertensive retinopathy, ischemic cardiovascular disease)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/>
              <a:t>In  all  other  patients  who  have  an  elevated  </a:t>
            </a:r>
            <a:r>
              <a:rPr lang="en-US" sz="3200" dirty="0" smtClean="0"/>
              <a:t>office  </a:t>
            </a:r>
            <a:r>
              <a:rPr lang="en-US" sz="3200" dirty="0"/>
              <a:t>blood  pressure,  the  diagnosis  of  hypertension  should  be  </a:t>
            </a:r>
            <a:r>
              <a:rPr lang="en-US" sz="3200" dirty="0" smtClean="0"/>
              <a:t>confirmed  </a:t>
            </a:r>
            <a:r>
              <a:rPr lang="en-US" sz="3200" dirty="0"/>
              <a:t>using  </a:t>
            </a:r>
            <a:r>
              <a:rPr lang="en-US" sz="3200" dirty="0" smtClean="0"/>
              <a:t>out-of-office  </a:t>
            </a:r>
            <a:r>
              <a:rPr lang="en-US" sz="3200" dirty="0"/>
              <a:t>blood  pressure measurement whenever possible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ABPM  is considered  the “gold  standard”  in determining out-of-office blood pressure.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  <p:pic>
        <p:nvPicPr>
          <p:cNvPr id="6146" name="Picture 2" descr="C:\Users\App7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9648" y="229892"/>
            <a:ext cx="2133600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6457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Diagnosis 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Conventional office BP : &gt; = 140 SBP / &gt;=90</a:t>
            </a:r>
          </a:p>
          <a:p>
            <a:pPr marL="0" indent="0">
              <a:buNone/>
            </a:pPr>
            <a:r>
              <a:rPr lang="en-US" sz="4400" dirty="0" smtClean="0"/>
              <a:t>AOBP , Home BP , day time ABPM : &gt;=135 / &gt;=85</a:t>
            </a:r>
          </a:p>
          <a:p>
            <a:pPr marL="0" indent="0">
              <a:buNone/>
            </a:pPr>
            <a:r>
              <a:rPr lang="en-US" sz="4400" dirty="0" smtClean="0"/>
              <a:t>Night time ABPM :&gt; = 120/ &gt;=70</a:t>
            </a:r>
          </a:p>
          <a:p>
            <a:pPr marL="0" indent="0">
              <a:buNone/>
            </a:pPr>
            <a:r>
              <a:rPr lang="en-US" sz="4400" dirty="0" smtClean="0"/>
              <a:t>24/48 h average : &gt;= 130 / &gt;= 80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80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TREATMENT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 smtClean="0"/>
              <a:t>J curve theory </a:t>
            </a:r>
          </a:p>
          <a:p>
            <a:pPr marL="0" indent="0">
              <a:buNone/>
            </a:pP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  <p:pic>
        <p:nvPicPr>
          <p:cNvPr id="3074" name="Picture 2" descr="C:\Users\App7\Desktop\1\Blank_J-cur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3084" y="2842939"/>
            <a:ext cx="5508171" cy="5433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6580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  6. Emotional stress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7. Salt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8. low K 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651" y="814224"/>
            <a:ext cx="6412706" cy="4267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944" y="5188223"/>
            <a:ext cx="3304744" cy="35967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418" y="5522861"/>
            <a:ext cx="3469482" cy="345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949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TREATMENT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 smtClean="0"/>
              <a:t>Goal: </a:t>
            </a:r>
            <a:r>
              <a:rPr lang="en-US" sz="4400" dirty="0" smtClean="0"/>
              <a:t> &lt; 130 SBP , &lt; 80 DBP but not &lt; 60</a:t>
            </a:r>
          </a:p>
          <a:p>
            <a:pPr marL="0" indent="0">
              <a:buNone/>
            </a:pPr>
            <a:endParaRPr lang="en-US" sz="4400" b="1" dirty="0" smtClean="0"/>
          </a:p>
          <a:p>
            <a:pPr marL="0" indent="0">
              <a:buNone/>
            </a:pPr>
            <a:r>
              <a:rPr lang="en-US" sz="4400" b="1" dirty="0" smtClean="0"/>
              <a:t>More tight BP control in DM: </a:t>
            </a:r>
            <a:r>
              <a:rPr lang="en-US" sz="4400" dirty="0" smtClean="0"/>
              <a:t> decrease CV death and </a:t>
            </a:r>
            <a:r>
              <a:rPr lang="en-US" sz="4400" dirty="0" err="1" smtClean="0"/>
              <a:t>microvascular</a:t>
            </a:r>
            <a:r>
              <a:rPr lang="en-US" sz="4400" dirty="0" smtClean="0"/>
              <a:t> </a:t>
            </a:r>
            <a:r>
              <a:rPr lang="en-US" sz="4400" dirty="0" err="1" smtClean="0"/>
              <a:t>sequlea</a:t>
            </a:r>
            <a:endParaRPr lang="en-US" sz="4400" dirty="0" smtClean="0"/>
          </a:p>
          <a:p>
            <a:pPr marL="0" indent="0">
              <a:buNone/>
            </a:pPr>
            <a:endParaRPr lang="en-US" sz="4400" b="1" dirty="0" smtClean="0"/>
          </a:p>
          <a:p>
            <a:pPr marL="0" indent="0">
              <a:buNone/>
            </a:pP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80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Non pharmacologic </a:t>
            </a:r>
            <a:r>
              <a:rPr lang="en-US" sz="5400" b="1" dirty="0">
                <a:solidFill>
                  <a:srgbClr val="FF0000"/>
                </a:solidFill>
              </a:rPr>
              <a:t>therapy</a:t>
            </a:r>
            <a:br>
              <a:rPr lang="en-US" sz="5400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6" y="2876611"/>
            <a:ext cx="12680067" cy="55270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 smtClean="0"/>
              <a:t>Weight  loss –1 mmHg for every 1 kg of weight lost</a:t>
            </a:r>
          </a:p>
          <a:p>
            <a:r>
              <a:rPr lang="en-US" sz="2400" b="1" dirty="0" smtClean="0"/>
              <a:t>DASH diet </a:t>
            </a:r>
          </a:p>
          <a:p>
            <a:r>
              <a:rPr lang="en-US" sz="2400" b="1" dirty="0" smtClean="0"/>
              <a:t>Dietary </a:t>
            </a:r>
            <a:r>
              <a:rPr lang="en-US" sz="2400" b="1" dirty="0"/>
              <a:t>salt </a:t>
            </a:r>
            <a:r>
              <a:rPr lang="en-US" sz="2400" b="1" dirty="0" smtClean="0"/>
              <a:t>restriction: &lt; 1500 mg Na</a:t>
            </a:r>
            <a:endParaRPr lang="en-US" sz="2400" b="1" dirty="0"/>
          </a:p>
          <a:p>
            <a:r>
              <a:rPr lang="en-US" sz="2400" b="1" dirty="0"/>
              <a:t>Potassium </a:t>
            </a:r>
            <a:r>
              <a:rPr lang="en-US" sz="2400" b="1" dirty="0" smtClean="0"/>
              <a:t>supplementation : 3500-5000 mg </a:t>
            </a:r>
            <a:endParaRPr lang="en-US" sz="2400" b="1" dirty="0"/>
          </a:p>
          <a:p>
            <a:r>
              <a:rPr lang="en-US" sz="2400" b="1" dirty="0" smtClean="0"/>
              <a:t>Exercise </a:t>
            </a:r>
            <a:r>
              <a:rPr lang="en-US" sz="2400" b="1" dirty="0"/>
              <a:t>– </a:t>
            </a:r>
            <a:r>
              <a:rPr lang="en-US" sz="2400" b="1" dirty="0" smtClean="0"/>
              <a:t>Aerobic: 90 -150 min / w</a:t>
            </a:r>
          </a:p>
          <a:p>
            <a:r>
              <a:rPr lang="en-US" sz="2400" b="1" dirty="0" smtClean="0"/>
              <a:t>Limited </a:t>
            </a:r>
            <a:r>
              <a:rPr lang="en-US" sz="2400" b="1" dirty="0"/>
              <a:t>alcohol intake </a:t>
            </a:r>
            <a:r>
              <a:rPr lang="en-US" sz="2400" b="1" dirty="0" smtClean="0"/>
              <a:t>: &lt; 28 / 14 </a:t>
            </a:r>
            <a:r>
              <a:rPr lang="en-US" sz="2400" b="1" dirty="0" err="1" smtClean="0"/>
              <a:t>gr</a:t>
            </a:r>
            <a:endParaRPr lang="en-US" sz="2000" b="1" dirty="0"/>
          </a:p>
        </p:txBody>
      </p:sp>
      <p:pic>
        <p:nvPicPr>
          <p:cNvPr id="4098" name="Picture 2" descr="C:\Users\App7\Desktop\1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2646" y="740229"/>
            <a:ext cx="3592285" cy="3592285"/>
          </a:xfrm>
          <a:prstGeom prst="rect">
            <a:avLst/>
          </a:prstGeom>
          <a:noFill/>
        </p:spPr>
      </p:pic>
      <p:pic>
        <p:nvPicPr>
          <p:cNvPr id="4100" name="Picture 4" descr="C:\Users\App7\Desktop\1\download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67659" y="462641"/>
            <a:ext cx="3651138" cy="3903521"/>
          </a:xfrm>
          <a:prstGeom prst="rect">
            <a:avLst/>
          </a:prstGeom>
          <a:noFill/>
        </p:spPr>
      </p:pic>
      <p:pic>
        <p:nvPicPr>
          <p:cNvPr id="4101" name="Picture 5" descr="C:\Users\App7\Desktop\1\download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36631" y="5808209"/>
            <a:ext cx="3406208" cy="3406208"/>
          </a:xfrm>
          <a:prstGeom prst="rect">
            <a:avLst/>
          </a:prstGeom>
          <a:noFill/>
        </p:spPr>
      </p:pic>
      <p:pic>
        <p:nvPicPr>
          <p:cNvPr id="4102" name="Picture 6" descr="C:\Users\App7\Desktop\1\download 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16743" y="5917066"/>
            <a:ext cx="2796608" cy="2796608"/>
          </a:xfrm>
          <a:prstGeom prst="rect">
            <a:avLst/>
          </a:prstGeom>
          <a:noFill/>
        </p:spPr>
      </p:pic>
      <p:pic>
        <p:nvPicPr>
          <p:cNvPr id="4103" name="Picture 7" descr="C:\Users\App7\Desktop\1\download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1943" y="6283097"/>
            <a:ext cx="3493974" cy="2859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6303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Who should be treated?!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Patients with </a:t>
            </a:r>
            <a:r>
              <a:rPr lang="en-US" dirty="0" smtClean="0"/>
              <a:t>out-of-office </a:t>
            </a:r>
            <a:r>
              <a:rPr lang="en-US" dirty="0"/>
              <a:t>daytime </a:t>
            </a:r>
            <a:r>
              <a:rPr lang="en-US" dirty="0" smtClean="0">
                <a:solidFill>
                  <a:srgbClr val="FF0000"/>
                </a:solidFill>
              </a:rPr>
              <a:t>SBP ≥</a:t>
            </a:r>
            <a:r>
              <a:rPr lang="en-US" dirty="0">
                <a:solidFill>
                  <a:srgbClr val="FF0000"/>
                </a:solidFill>
              </a:rPr>
              <a:t>135 mmHg </a:t>
            </a:r>
            <a:r>
              <a:rPr lang="en-US" dirty="0" smtClean="0">
                <a:solidFill>
                  <a:srgbClr val="FF0000"/>
                </a:solidFill>
              </a:rPr>
              <a:t>or DBP  </a:t>
            </a:r>
            <a:r>
              <a:rPr lang="en-US" dirty="0">
                <a:solidFill>
                  <a:srgbClr val="FF0000"/>
                </a:solidFill>
              </a:rPr>
              <a:t>≥85 mmHg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or an average </a:t>
            </a:r>
            <a:r>
              <a:rPr lang="en-US" dirty="0" smtClean="0">
                <a:solidFill>
                  <a:srgbClr val="FF0000"/>
                </a:solidFill>
              </a:rPr>
              <a:t>office SBP ≥</a:t>
            </a:r>
            <a:r>
              <a:rPr lang="en-US" dirty="0">
                <a:solidFill>
                  <a:srgbClr val="FF0000"/>
                </a:solidFill>
              </a:rPr>
              <a:t>140 mmHg </a:t>
            </a:r>
            <a:r>
              <a:rPr lang="en-US" dirty="0" smtClean="0">
                <a:solidFill>
                  <a:srgbClr val="FF0000"/>
                </a:solidFill>
              </a:rPr>
              <a:t>or DBP ≥</a:t>
            </a:r>
            <a:r>
              <a:rPr lang="en-US" dirty="0">
                <a:solidFill>
                  <a:srgbClr val="FF0000"/>
                </a:solidFill>
              </a:rPr>
              <a:t>90 </a:t>
            </a:r>
            <a:r>
              <a:rPr lang="en-US" dirty="0" smtClean="0">
                <a:solidFill>
                  <a:srgbClr val="FF0000"/>
                </a:solidFill>
              </a:rPr>
              <a:t>mmHg</a:t>
            </a:r>
            <a:r>
              <a:rPr lang="en-US" dirty="0" smtClean="0"/>
              <a:t>)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Patients with an </a:t>
            </a:r>
            <a:r>
              <a:rPr lang="en-US" dirty="0" smtClean="0"/>
              <a:t>out-of-office </a:t>
            </a:r>
            <a:r>
              <a:rPr lang="en-US" dirty="0"/>
              <a:t>blood pressure (mean home or daytime ambulatory) </a:t>
            </a:r>
            <a:r>
              <a:rPr lang="en-US" dirty="0">
                <a:solidFill>
                  <a:srgbClr val="FF0000"/>
                </a:solidFill>
              </a:rPr>
              <a:t>≥130 mmHg systolic or ≥80 mmHg diastolic </a:t>
            </a:r>
            <a:r>
              <a:rPr lang="en-US" dirty="0" smtClean="0"/>
              <a:t>(or office </a:t>
            </a:r>
            <a:r>
              <a:rPr lang="en-US" dirty="0"/>
              <a:t>readings ≥130 mmHg systolic or ≥80 mmHg diastolic) who have one or more of the </a:t>
            </a:r>
            <a:r>
              <a:rPr lang="en-US" dirty="0" smtClean="0"/>
              <a:t>following features</a:t>
            </a:r>
            <a:r>
              <a:rPr lang="en-US" dirty="0"/>
              <a:t>:</a:t>
            </a:r>
          </a:p>
          <a:p>
            <a:pPr marL="514350" indent="-514350"/>
            <a:r>
              <a:rPr lang="en-US" dirty="0"/>
              <a:t>Established  clinical  cardiovascular  disease  </a:t>
            </a:r>
            <a:r>
              <a:rPr lang="en-US" dirty="0" smtClean="0"/>
              <a:t>(  </a:t>
            </a:r>
            <a:r>
              <a:rPr lang="en-US" dirty="0"/>
              <a:t>chronic  coronary  syndrome </a:t>
            </a:r>
            <a:r>
              <a:rPr lang="en-US" dirty="0" smtClean="0"/>
              <a:t> ,heart  </a:t>
            </a:r>
            <a:r>
              <a:rPr lang="en-US" dirty="0"/>
              <a:t>failure,  carotid  disease,  previous </a:t>
            </a:r>
            <a:r>
              <a:rPr lang="en-US" dirty="0" smtClean="0"/>
              <a:t>stroke , PAD)</a:t>
            </a:r>
          </a:p>
          <a:p>
            <a:pPr marL="514350" indent="-514350"/>
            <a:r>
              <a:rPr lang="en-US" dirty="0"/>
              <a:t>Type 2 diabetes </a:t>
            </a:r>
            <a:r>
              <a:rPr lang="en-US" dirty="0" smtClean="0"/>
              <a:t>mellitus</a:t>
            </a:r>
            <a:endParaRPr lang="en-US" dirty="0"/>
          </a:p>
          <a:p>
            <a:pPr marL="514350" indent="-514350"/>
            <a:r>
              <a:rPr lang="en-US" dirty="0"/>
              <a:t>Chronic kidney </a:t>
            </a:r>
            <a:r>
              <a:rPr lang="en-US" dirty="0" smtClean="0"/>
              <a:t>disease</a:t>
            </a:r>
            <a:endParaRPr lang="en-US" dirty="0"/>
          </a:p>
          <a:p>
            <a:pPr marL="514350" indent="-514350"/>
            <a:r>
              <a:rPr lang="en-US" dirty="0"/>
              <a:t>Age 65 years or </a:t>
            </a:r>
            <a:r>
              <a:rPr lang="en-US" dirty="0" smtClean="0"/>
              <a:t>older</a:t>
            </a:r>
            <a:endParaRPr lang="en-US" dirty="0"/>
          </a:p>
          <a:p>
            <a:pPr marL="514350" indent="-514350"/>
            <a:r>
              <a:rPr lang="en-US" dirty="0"/>
              <a:t>An estimated 10-year risk of atherosclerotic cardiovascular disease of at least 10 percent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48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App7\Desktop\image-ass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2718" y="0"/>
            <a:ext cx="11759523" cy="9536973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CHOICES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Thiazide-like or thiazide-type </a:t>
            </a:r>
            <a:r>
              <a:rPr lang="en-US" b="1" dirty="0"/>
              <a:t>diuretics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Long-acting </a:t>
            </a:r>
            <a:r>
              <a:rPr lang="en-US" b="1" dirty="0"/>
              <a:t>calcium channel blockers </a:t>
            </a:r>
            <a:r>
              <a:rPr lang="en-US" dirty="0" smtClean="0"/>
              <a:t>(</a:t>
            </a:r>
            <a:r>
              <a:rPr lang="en-US" dirty="0" err="1" smtClean="0"/>
              <a:t>Dihydropyridine</a:t>
            </a:r>
            <a:r>
              <a:rPr lang="en-US" dirty="0" smtClean="0"/>
              <a:t> </a:t>
            </a:r>
            <a:r>
              <a:rPr lang="en-US" dirty="0"/>
              <a:t>such as amlodipine)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RAASI : </a:t>
            </a:r>
            <a:r>
              <a:rPr lang="en-US" dirty="0" err="1" smtClean="0"/>
              <a:t>Angiotensin</a:t>
            </a:r>
            <a:r>
              <a:rPr lang="en-US" dirty="0" smtClean="0"/>
              <a:t>-converting </a:t>
            </a:r>
            <a:r>
              <a:rPr lang="en-US" dirty="0"/>
              <a:t>enzyme (ACE) inhibitors </a:t>
            </a:r>
            <a:r>
              <a:rPr lang="en-US" dirty="0" smtClean="0"/>
              <a:t>/ </a:t>
            </a:r>
            <a:r>
              <a:rPr lang="en-US" dirty="0" err="1" smtClean="0"/>
              <a:t>Angiotensin</a:t>
            </a:r>
            <a:r>
              <a:rPr lang="en-US" dirty="0" smtClean="0"/>
              <a:t> </a:t>
            </a:r>
            <a:r>
              <a:rPr lang="en-US" dirty="0"/>
              <a:t>II receptor blockers (ARBs)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75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CHOICES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Thiazide-like or thiazide-type </a:t>
            </a:r>
            <a:r>
              <a:rPr lang="en-US" b="1" dirty="0"/>
              <a:t>diuretics </a:t>
            </a:r>
            <a:endParaRPr lang="en-US" b="1" dirty="0" smtClean="0"/>
          </a:p>
          <a:p>
            <a:pPr marL="742950" indent="-742950">
              <a:buFont typeface="+mj-lt"/>
              <a:buAutoNum type="arabicPeriod"/>
            </a:pPr>
            <a:r>
              <a:rPr lang="en-US" b="1" dirty="0" smtClean="0"/>
              <a:t>RAASI</a:t>
            </a:r>
            <a:r>
              <a:rPr lang="en-US" dirty="0" smtClean="0"/>
              <a:t> : </a:t>
            </a:r>
            <a:r>
              <a:rPr lang="en-US" dirty="0" err="1" smtClean="0"/>
              <a:t>Angiotensin</a:t>
            </a:r>
            <a:r>
              <a:rPr lang="en-US" dirty="0" smtClean="0"/>
              <a:t>-converting enzyme inhibitors (</a:t>
            </a:r>
            <a:r>
              <a:rPr lang="en-US" b="1" dirty="0" smtClean="0"/>
              <a:t>ACEI </a:t>
            </a:r>
            <a:r>
              <a:rPr lang="en-US" dirty="0" smtClean="0"/>
              <a:t>) / </a:t>
            </a:r>
            <a:r>
              <a:rPr lang="en-US" dirty="0" err="1" smtClean="0"/>
              <a:t>Angiotensin</a:t>
            </a:r>
            <a:r>
              <a:rPr lang="en-US" dirty="0" smtClean="0"/>
              <a:t> II receptor blockers (</a:t>
            </a:r>
            <a:r>
              <a:rPr lang="en-US" b="1" dirty="0" smtClean="0"/>
              <a:t>ARBs</a:t>
            </a:r>
            <a:r>
              <a:rPr lang="en-US" dirty="0" smtClean="0"/>
              <a:t>)</a:t>
            </a:r>
            <a:endParaRPr lang="en-US" b="1" dirty="0"/>
          </a:p>
          <a:p>
            <a:pPr marL="742950" indent="-742950">
              <a:buFont typeface="+mj-lt"/>
              <a:buAutoNum type="arabicPeriod"/>
            </a:pPr>
            <a:r>
              <a:rPr lang="en-US" b="1" dirty="0" smtClean="0"/>
              <a:t>Calcium </a:t>
            </a:r>
            <a:r>
              <a:rPr lang="en-US" b="1" dirty="0"/>
              <a:t>channel blockers </a:t>
            </a:r>
            <a:r>
              <a:rPr lang="en-US" dirty="0" smtClean="0"/>
              <a:t>(</a:t>
            </a:r>
            <a:r>
              <a:rPr lang="en-US" dirty="0" err="1" smtClean="0"/>
              <a:t>Dihydropyridine</a:t>
            </a:r>
            <a:r>
              <a:rPr lang="en-US" dirty="0" smtClean="0"/>
              <a:t> </a:t>
            </a:r>
            <a:r>
              <a:rPr lang="en-US" dirty="0"/>
              <a:t>such as </a:t>
            </a:r>
            <a:r>
              <a:rPr lang="en-US" b="1" dirty="0" err="1"/>
              <a:t>amlodipine</a:t>
            </a:r>
            <a:r>
              <a:rPr lang="en-US" dirty="0" smtClean="0"/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Beta blockers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Alpha blockers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err="1" smtClean="0"/>
              <a:t>Sympatholytic</a:t>
            </a: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Direct vasodilator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75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Diuretics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pp7\Desktop\1\nephron-diuretic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310" y="0"/>
            <a:ext cx="12014805" cy="9506744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Thiazide</a:t>
            </a:r>
            <a:r>
              <a:rPr lang="en-US" b="1" dirty="0" smtClean="0">
                <a:solidFill>
                  <a:srgbClr val="FF0000"/>
                </a:solidFill>
              </a:rPr>
              <a:t>-type diuretics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Thiazide</a:t>
            </a:r>
            <a:r>
              <a:rPr lang="en-US" dirty="0" smtClean="0"/>
              <a:t>-type </a:t>
            </a:r>
            <a:r>
              <a:rPr lang="en-US" b="1" dirty="0" smtClean="0"/>
              <a:t>diuretics: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Inhibits Na- </a:t>
            </a:r>
            <a:r>
              <a:rPr lang="en-US" dirty="0" err="1" smtClean="0"/>
              <a:t>Cl</a:t>
            </a:r>
            <a:r>
              <a:rPr lang="en-US" dirty="0" smtClean="0"/>
              <a:t> pump in distal </a:t>
            </a:r>
            <a:r>
              <a:rPr lang="en-US" dirty="0" err="1" smtClean="0"/>
              <a:t>tobule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Na excretion , K loss, less ca loss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Vasodilator effect in </a:t>
            </a:r>
            <a:r>
              <a:rPr lang="en-US" dirty="0" err="1" smtClean="0">
                <a:sym typeface="Wingdings" pitchFamily="2" charset="2"/>
              </a:rPr>
              <a:t>longterm</a:t>
            </a:r>
            <a:endParaRPr lang="en-US" dirty="0" smtClean="0">
              <a:sym typeface="Wingdings" pitchFamily="2" charset="2"/>
            </a:endParaRPr>
          </a:p>
          <a:p>
            <a:pPr marL="742950" indent="-742950">
              <a:buFont typeface="+mj-lt"/>
              <a:buAutoNum type="arabicPeriod"/>
            </a:pPr>
            <a:endParaRPr lang="en-US" dirty="0" smtClean="0">
              <a:sym typeface="Wingdings" pitchFamily="2" charset="2"/>
            </a:endParaRPr>
          </a:p>
          <a:p>
            <a:pPr marL="742950" indent="-742950"/>
            <a:r>
              <a:rPr lang="en-US" dirty="0" smtClean="0">
                <a:sym typeface="Wingdings" pitchFamily="2" charset="2"/>
              </a:rPr>
              <a:t>More potent with ACEI/ARB</a:t>
            </a:r>
          </a:p>
          <a:p>
            <a:pPr marL="742950" indent="-742950"/>
            <a:r>
              <a:rPr lang="en-US" dirty="0" smtClean="0">
                <a:sym typeface="Wingdings" pitchFamily="2" charset="2"/>
              </a:rPr>
              <a:t>Less potent with CCB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Thiazide</a:t>
            </a:r>
            <a:r>
              <a:rPr lang="en-US" b="1" dirty="0" smtClean="0">
                <a:solidFill>
                  <a:srgbClr val="FF0000"/>
                </a:solidFill>
              </a:rPr>
              <a:t>-type diuretics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Thiazide</a:t>
            </a:r>
            <a:r>
              <a:rPr lang="en-US" dirty="0" smtClean="0"/>
              <a:t>-type </a:t>
            </a:r>
            <a:r>
              <a:rPr lang="en-US" b="1" dirty="0" smtClean="0"/>
              <a:t>diuretics adverse effects:</a:t>
            </a:r>
          </a:p>
          <a:p>
            <a:endParaRPr lang="en-US" b="1" dirty="0" smtClean="0"/>
          </a:p>
          <a:p>
            <a:pPr marL="742950" indent="-742950">
              <a:buFont typeface="+mj-lt"/>
              <a:buAutoNum type="arabicPeriod"/>
            </a:pPr>
            <a:r>
              <a:rPr lang="en-US" b="1" dirty="0" err="1" smtClean="0"/>
              <a:t>Hypokalemic</a:t>
            </a:r>
            <a:r>
              <a:rPr lang="en-US" b="1" dirty="0" smtClean="0"/>
              <a:t> metabolic alkalosis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dirty="0" smtClean="0"/>
              <a:t>Hyperglycemia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dirty="0" err="1" smtClean="0"/>
              <a:t>Hyperuricemia</a:t>
            </a:r>
            <a:endParaRPr lang="en-US" b="1" dirty="0" smtClean="0"/>
          </a:p>
          <a:p>
            <a:pPr marL="742950" indent="-742950">
              <a:buFont typeface="+mj-lt"/>
              <a:buAutoNum type="arabicPeriod"/>
            </a:pPr>
            <a:r>
              <a:rPr lang="en-US" b="1" dirty="0" smtClean="0"/>
              <a:t>Hypercholesterolemia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dirty="0" err="1" smtClean="0"/>
              <a:t>Hyponatremia</a:t>
            </a:r>
            <a:endParaRPr lang="en-US" b="1" dirty="0" smtClean="0"/>
          </a:p>
          <a:p>
            <a:pPr marL="742950" indent="-742950">
              <a:buFont typeface="+mj-lt"/>
              <a:buAutoNum type="arabicPeriod"/>
            </a:pPr>
            <a:endParaRPr lang="en-US" b="1" dirty="0" smtClean="0"/>
          </a:p>
          <a:p>
            <a:pPr marL="742950" indent="-742950">
              <a:buFont typeface="+mj-lt"/>
              <a:buAutoNum type="arabicPeriod"/>
            </a:pPr>
            <a:endParaRPr lang="en-US" b="1" dirty="0" smtClean="0"/>
          </a:p>
          <a:p>
            <a:pPr marL="742950" indent="-742950">
              <a:buFont typeface="+mj-lt"/>
              <a:buAutoNum type="arabicPeriod"/>
            </a:pPr>
            <a:endParaRPr lang="en-US" b="1" dirty="0" smtClean="0"/>
          </a:p>
          <a:p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Thiazide</a:t>
            </a:r>
            <a:r>
              <a:rPr lang="en-US" b="1" dirty="0" smtClean="0">
                <a:solidFill>
                  <a:srgbClr val="FF0000"/>
                </a:solidFill>
              </a:rPr>
              <a:t>-type diuretics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Hydrochlorothiazide </a:t>
            </a:r>
            <a:r>
              <a:rPr lang="en-US" b="1" dirty="0" smtClean="0">
                <a:sym typeface="Wingdings" pitchFamily="2" charset="2"/>
              </a:rPr>
              <a:t> 6.25 – 50 mg /day</a:t>
            </a:r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  <p:pic>
        <p:nvPicPr>
          <p:cNvPr id="5" name="Picture 2" descr="C:\Users\App7\Desktop\1\download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4859" y="3827008"/>
            <a:ext cx="4625408" cy="4625408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Environmental effect on HTN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 smtClean="0"/>
              <a:t>Sedentary life style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/>
              <a:t>Emotional stress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/>
              <a:t>Smoking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/>
              <a:t>Alcohol usage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/>
              <a:t>Caffeine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/>
              <a:t>Obesity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/>
              <a:t>More Sodium intake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/>
              <a:t>Less potassium and calcium intake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solidFill>
                  <a:srgbClr val="FF0000"/>
                </a:solidFill>
              </a:rPr>
              <a:t>Urinary Na / K </a:t>
            </a:r>
          </a:p>
          <a:p>
            <a:pPr marL="742950" indent="-742950">
              <a:buFont typeface="+mj-lt"/>
              <a:buAutoNum type="arabicPeriod"/>
            </a:pPr>
            <a:endParaRPr lang="en-US" sz="3600" b="1" dirty="0" smtClean="0"/>
          </a:p>
          <a:p>
            <a:pPr marL="742950" indent="-742950">
              <a:buFont typeface="+mj-lt"/>
              <a:buAutoNum type="arabicPeriod"/>
            </a:pP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08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Thiazide</a:t>
            </a:r>
            <a:r>
              <a:rPr lang="en-US" b="1" dirty="0" smtClean="0">
                <a:solidFill>
                  <a:srgbClr val="FF0000"/>
                </a:solidFill>
              </a:rPr>
              <a:t>-type diuretics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Chlortalidone</a:t>
            </a:r>
            <a:r>
              <a:rPr lang="en-US" b="1" dirty="0" smtClean="0">
                <a:sym typeface="Wingdings" pitchFamily="2" charset="2"/>
              </a:rPr>
              <a:t> longer half life , more potent , more K loss</a:t>
            </a:r>
          </a:p>
          <a:p>
            <a:endParaRPr lang="en-US" b="1" dirty="0" smtClean="0">
              <a:sym typeface="Wingdings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  <p:pic>
        <p:nvPicPr>
          <p:cNvPr id="6147" name="Picture 3" descr="C:\Users\App7\Desktop\1\download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8685" y="5400675"/>
            <a:ext cx="5277767" cy="3307896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Thiazide</a:t>
            </a:r>
            <a:r>
              <a:rPr lang="en-US" b="1" dirty="0" smtClean="0">
                <a:solidFill>
                  <a:srgbClr val="FF0000"/>
                </a:solidFill>
              </a:rPr>
              <a:t>-type diuretics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Caution in acute untreated Goat</a:t>
            </a:r>
          </a:p>
          <a:p>
            <a:r>
              <a:rPr lang="en-US" dirty="0" smtClean="0">
                <a:sym typeface="Wingdings" pitchFamily="2" charset="2"/>
              </a:rPr>
              <a:t>Avoid </a:t>
            </a:r>
            <a:r>
              <a:rPr lang="en-US" dirty="0" err="1" smtClean="0">
                <a:sym typeface="Wingdings" pitchFamily="2" charset="2"/>
              </a:rPr>
              <a:t>hypokalemia</a:t>
            </a:r>
            <a:r>
              <a:rPr lang="en-US" dirty="0" smtClean="0">
                <a:sym typeface="Wingdings" pitchFamily="2" charset="2"/>
              </a:rPr>
              <a:t> : add K sparing diuretics  </a:t>
            </a:r>
            <a:r>
              <a:rPr lang="en-US" dirty="0" err="1" smtClean="0">
                <a:sym typeface="Wingdings" pitchFamily="2" charset="2"/>
              </a:rPr>
              <a:t>Amiloride</a:t>
            </a:r>
            <a:r>
              <a:rPr lang="en-US" dirty="0" smtClean="0">
                <a:sym typeface="Wingdings" pitchFamily="2" charset="2"/>
              </a:rPr>
              <a:t> , </a:t>
            </a:r>
            <a:r>
              <a:rPr lang="en-US" dirty="0" err="1" smtClean="0">
                <a:sym typeface="Wingdings" pitchFamily="2" charset="2"/>
              </a:rPr>
              <a:t>triamterene</a:t>
            </a:r>
            <a:endParaRPr lang="en-US" dirty="0" smtClean="0">
              <a:sym typeface="Wingdings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MRA : </a:t>
            </a:r>
            <a:r>
              <a:rPr lang="en-US" b="1" dirty="0" err="1" smtClean="0">
                <a:solidFill>
                  <a:srgbClr val="FF0000"/>
                </a:solidFill>
              </a:rPr>
              <a:t>mineralocorticoid</a:t>
            </a:r>
            <a:r>
              <a:rPr lang="en-US" b="1" dirty="0" smtClean="0">
                <a:solidFill>
                  <a:srgbClr val="FF0000"/>
                </a:solidFill>
              </a:rPr>
              <a:t> receptor antagonists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Spironolactone</a:t>
            </a:r>
            <a:r>
              <a:rPr lang="en-US" dirty="0" smtClean="0"/>
              <a:t> (slight androgenic antagonist) </a:t>
            </a:r>
          </a:p>
          <a:p>
            <a:r>
              <a:rPr lang="en-US" dirty="0" err="1" smtClean="0"/>
              <a:t>Eplerenone</a:t>
            </a:r>
            <a:endParaRPr lang="en-US" dirty="0" smtClean="0"/>
          </a:p>
          <a:p>
            <a:endParaRPr lang="en-US" dirty="0" smtClean="0"/>
          </a:p>
          <a:p>
            <a:pPr>
              <a:buFont typeface="Wingdings"/>
              <a:buChar char="à"/>
            </a:pPr>
            <a:r>
              <a:rPr lang="en-US" dirty="0" err="1" smtClean="0">
                <a:sym typeface="Wingdings" pitchFamily="2" charset="2"/>
              </a:rPr>
              <a:t>Aldosterone</a:t>
            </a:r>
            <a:r>
              <a:rPr lang="en-US" dirty="0" smtClean="0">
                <a:sym typeface="Wingdings" pitchFamily="2" charset="2"/>
              </a:rPr>
              <a:t> receptor blockage  excretion Na </a:t>
            </a:r>
          </a:p>
          <a:p>
            <a:pPr>
              <a:buFont typeface="Wingdings"/>
              <a:buChar char="à"/>
            </a:pPr>
            <a:endParaRPr lang="en-US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For : </a:t>
            </a:r>
            <a:r>
              <a:rPr lang="en-US" dirty="0" err="1" smtClean="0">
                <a:sym typeface="Wingdings" pitchFamily="2" charset="2"/>
              </a:rPr>
              <a:t>Hyperaldosteronism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pPr>
              <a:buFont typeface="Wingdings"/>
              <a:buChar char="à"/>
            </a:pPr>
            <a:r>
              <a:rPr lang="en-US" dirty="0" err="1" smtClean="0">
                <a:sym typeface="Wingdings" pitchFamily="2" charset="2"/>
              </a:rPr>
              <a:t>Resitance</a:t>
            </a:r>
            <a:r>
              <a:rPr lang="en-US" dirty="0" smtClean="0">
                <a:sym typeface="Wingdings" pitchFamily="2" charset="2"/>
              </a:rPr>
              <a:t> HTN 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HF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Loop diuretics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Furosmide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Inhibition Na / k / 2 </a:t>
            </a:r>
            <a:r>
              <a:rPr lang="en-US" dirty="0" err="1" smtClean="0"/>
              <a:t>Cl</a:t>
            </a:r>
            <a:endParaRPr lang="en-US" dirty="0" smtClean="0"/>
          </a:p>
          <a:p>
            <a:r>
              <a:rPr lang="en-US" dirty="0" smtClean="0"/>
              <a:t> excretion </a:t>
            </a:r>
            <a:r>
              <a:rPr lang="en-US" dirty="0" err="1" smtClean="0"/>
              <a:t>NaCl</a:t>
            </a:r>
            <a:r>
              <a:rPr lang="en-US" dirty="0" smtClean="0"/>
              <a:t> and less K</a:t>
            </a:r>
          </a:p>
          <a:p>
            <a:endParaRPr lang="en-US" dirty="0" smtClean="0"/>
          </a:p>
          <a:p>
            <a:r>
              <a:rPr lang="en-US" dirty="0" smtClean="0"/>
              <a:t>Cause :</a:t>
            </a:r>
            <a:r>
              <a:rPr lang="en-US" dirty="0" err="1" smtClean="0"/>
              <a:t>hypokalemic</a:t>
            </a:r>
            <a:r>
              <a:rPr lang="en-US" dirty="0" smtClean="0"/>
              <a:t> metabolic alkalosis</a:t>
            </a:r>
          </a:p>
          <a:p>
            <a:r>
              <a:rPr lang="en-US" dirty="0" smtClean="0"/>
              <a:t>Increase urinary Ca / mg</a:t>
            </a:r>
          </a:p>
          <a:p>
            <a:r>
              <a:rPr lang="en-US" dirty="0" err="1" smtClean="0"/>
              <a:t>Hypovolemia</a:t>
            </a:r>
            <a:endParaRPr lang="en-US" dirty="0" smtClean="0"/>
          </a:p>
          <a:p>
            <a:r>
              <a:rPr lang="en-US" dirty="0" err="1" smtClean="0"/>
              <a:t>Autotoxicity</a:t>
            </a:r>
            <a:endParaRPr lang="en-US" dirty="0" smtClean="0"/>
          </a:p>
          <a:p>
            <a:r>
              <a:rPr lang="en-US" dirty="0" err="1" smtClean="0"/>
              <a:t>Hyperuricemia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: HF + HTN</a:t>
            </a:r>
          </a:p>
          <a:p>
            <a:r>
              <a:rPr lang="en-US" dirty="0" smtClean="0"/>
              <a:t>CKD , </a:t>
            </a:r>
            <a:r>
              <a:rPr lang="en-US" dirty="0" err="1" smtClean="0"/>
              <a:t>cr</a:t>
            </a:r>
            <a:r>
              <a:rPr lang="en-US" dirty="0" smtClean="0"/>
              <a:t> &gt; 2.5 and retention Na and edema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RAAS inhibitors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ACEI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ARB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direct </a:t>
            </a:r>
            <a:r>
              <a:rPr lang="en-US" dirty="0" err="1" smtClean="0"/>
              <a:t>renin</a:t>
            </a:r>
            <a:r>
              <a:rPr lang="en-US" dirty="0" smtClean="0"/>
              <a:t> inhibitor: </a:t>
            </a:r>
            <a:r>
              <a:rPr lang="en-US" dirty="0" err="1" smtClean="0"/>
              <a:t>aliskiren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RAAS inhibitors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indent="-742950">
              <a:buNone/>
            </a:pPr>
            <a:r>
              <a:rPr lang="en-US" dirty="0" smtClean="0"/>
              <a:t>ACEI : </a:t>
            </a:r>
          </a:p>
          <a:p>
            <a:pPr marL="742950" indent="-742950">
              <a:buNone/>
            </a:pPr>
            <a:r>
              <a:rPr lang="en-US" dirty="0" smtClean="0"/>
              <a:t>Decrease ANG II </a:t>
            </a:r>
            <a:r>
              <a:rPr lang="en-US" dirty="0" err="1" smtClean="0"/>
              <a:t>santesis</a:t>
            </a:r>
            <a:endParaRPr lang="en-US" dirty="0" smtClean="0"/>
          </a:p>
          <a:p>
            <a:pPr marL="742950" indent="-742950">
              <a:buNone/>
            </a:pPr>
            <a:r>
              <a:rPr lang="en-US" dirty="0" smtClean="0"/>
              <a:t>Increase </a:t>
            </a:r>
            <a:r>
              <a:rPr lang="en-US" dirty="0" err="1" smtClean="0"/>
              <a:t>bradykinin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vasodilator effect</a:t>
            </a:r>
          </a:p>
          <a:p>
            <a:pPr marL="742950" indent="-742950">
              <a:buNone/>
            </a:pPr>
            <a:r>
              <a:rPr lang="en-US" dirty="0" smtClean="0">
                <a:sym typeface="Wingdings" pitchFamily="2" charset="2"/>
              </a:rPr>
              <a:t>Decrease sympathetic nervous system</a:t>
            </a:r>
          </a:p>
          <a:p>
            <a:pPr marL="742950" indent="-742950">
              <a:buNone/>
            </a:pPr>
            <a:endParaRPr lang="en-US" dirty="0" smtClean="0">
              <a:sym typeface="Wingdings" pitchFamily="2" charset="2"/>
            </a:endParaRPr>
          </a:p>
          <a:p>
            <a:pPr marL="742950" indent="-742950">
              <a:buNone/>
            </a:pPr>
            <a:r>
              <a:rPr lang="en-US" dirty="0" err="1" smtClean="0">
                <a:sym typeface="Wingdings" pitchFamily="2" charset="2"/>
              </a:rPr>
              <a:t>Advers</a:t>
            </a:r>
            <a:r>
              <a:rPr lang="en-US" dirty="0" smtClean="0">
                <a:sym typeface="Wingdings" pitchFamily="2" charset="2"/>
              </a:rPr>
              <a:t> effect: more in </a:t>
            </a:r>
            <a:r>
              <a:rPr lang="en-US" dirty="0" err="1" smtClean="0">
                <a:sym typeface="Wingdings" pitchFamily="2" charset="2"/>
              </a:rPr>
              <a:t>asian</a:t>
            </a:r>
            <a:r>
              <a:rPr lang="en-US" dirty="0" smtClean="0">
                <a:sym typeface="Wingdings" pitchFamily="2" charset="2"/>
              </a:rPr>
              <a:t> and black</a:t>
            </a:r>
          </a:p>
          <a:p>
            <a:pPr marL="742950" indent="-742950">
              <a:buNone/>
            </a:pPr>
            <a:r>
              <a:rPr lang="en-US" dirty="0" smtClean="0">
                <a:sym typeface="Wingdings" pitchFamily="2" charset="2"/>
              </a:rPr>
              <a:t>Coughing (15%)</a:t>
            </a:r>
          </a:p>
          <a:p>
            <a:pPr marL="742950" indent="-742950">
              <a:buNone/>
            </a:pPr>
            <a:r>
              <a:rPr lang="en-US" dirty="0" err="1" smtClean="0">
                <a:sym typeface="Wingdings" pitchFamily="2" charset="2"/>
              </a:rPr>
              <a:t>Angioedema</a:t>
            </a:r>
            <a:r>
              <a:rPr lang="en-US" dirty="0" smtClean="0">
                <a:sym typeface="Wingdings" pitchFamily="2" charset="2"/>
              </a:rPr>
              <a:t> (1%)</a:t>
            </a:r>
            <a:endParaRPr lang="en-US" dirty="0" smtClean="0"/>
          </a:p>
          <a:p>
            <a:pPr marL="742950" indent="-742950">
              <a:buNone/>
            </a:pPr>
            <a:endParaRPr lang="en-US" dirty="0" smtClean="0"/>
          </a:p>
          <a:p>
            <a:pPr marL="742950" indent="-74295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RAAS inhibitors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indent="-742950">
              <a:buNone/>
            </a:pPr>
            <a:r>
              <a:rPr lang="en-US" dirty="0" smtClean="0"/>
              <a:t>ARB:</a:t>
            </a:r>
          </a:p>
          <a:p>
            <a:pPr marL="742950" indent="-742950">
              <a:buNone/>
            </a:pPr>
            <a:endParaRPr lang="en-US" dirty="0" smtClean="0"/>
          </a:p>
          <a:p>
            <a:pPr marL="742950" indent="-742950">
              <a:buNone/>
            </a:pPr>
            <a:r>
              <a:rPr lang="en-US" dirty="0" err="1" smtClean="0"/>
              <a:t>Losartan</a:t>
            </a:r>
            <a:endParaRPr lang="en-US" dirty="0" smtClean="0"/>
          </a:p>
          <a:p>
            <a:pPr marL="742950" indent="-742950">
              <a:buNone/>
            </a:pPr>
            <a:r>
              <a:rPr lang="en-US" dirty="0" smtClean="0"/>
              <a:t>Block AT1 </a:t>
            </a:r>
          </a:p>
          <a:p>
            <a:pPr marL="742950" indent="-742950">
              <a:buNone/>
            </a:pPr>
            <a:endParaRPr lang="en-US" dirty="0" smtClean="0"/>
          </a:p>
          <a:p>
            <a:pPr marL="742950" indent="-742950">
              <a:buNone/>
            </a:pPr>
            <a:r>
              <a:rPr lang="en-US" dirty="0" smtClean="0"/>
              <a:t>No </a:t>
            </a:r>
            <a:r>
              <a:rPr lang="en-US" dirty="0" err="1" smtClean="0"/>
              <a:t>badykinin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no coughing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RAAS inhibitors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ACEI / ARB : favor effect on glucose metabolism</a:t>
            </a:r>
          </a:p>
          <a:p>
            <a:r>
              <a:rPr lang="en-US" dirty="0" smtClean="0"/>
              <a:t> contraindicated to use together or with direct </a:t>
            </a:r>
            <a:r>
              <a:rPr lang="en-US" dirty="0" err="1" smtClean="0"/>
              <a:t>renin</a:t>
            </a:r>
            <a:r>
              <a:rPr lang="en-US" dirty="0" smtClean="0"/>
              <a:t> anta</a:t>
            </a:r>
          </a:p>
          <a:p>
            <a:r>
              <a:rPr lang="en-US" dirty="0" smtClean="0"/>
              <a:t>Can cause AKI in renal artery </a:t>
            </a:r>
            <a:r>
              <a:rPr lang="en-US" dirty="0" err="1" smtClean="0"/>
              <a:t>stenosis</a:t>
            </a:r>
            <a:r>
              <a:rPr lang="en-US" dirty="0" smtClean="0"/>
              <a:t> (due to afferent dilation)</a:t>
            </a:r>
          </a:p>
          <a:p>
            <a:r>
              <a:rPr lang="en-US" dirty="0" smtClean="0"/>
              <a:t>Can cause AKI if : dehydrated , CHF , NSAID</a:t>
            </a:r>
          </a:p>
          <a:p>
            <a:endParaRPr lang="en-US" dirty="0" smtClean="0"/>
          </a:p>
          <a:p>
            <a:r>
              <a:rPr lang="en-US" dirty="0" err="1" smtClean="0"/>
              <a:t>Hyperkalemia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34" y="0"/>
            <a:ext cx="3333330" cy="2133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4DCDEF53-1E95-E503-8BCE-CA839F1A91F3}"/>
              </a:ext>
            </a:extLst>
          </p:cNvPr>
          <p:cNvGraphicFramePr>
            <a:graphicFrameLocks noGrp="1"/>
          </p:cNvGraphicFramePr>
          <p:nvPr/>
        </p:nvGraphicFramePr>
        <p:xfrm>
          <a:off x="1687962" y="1894916"/>
          <a:ext cx="13964338" cy="2719821"/>
        </p:xfrm>
        <a:graphic>
          <a:graphicData uri="http://schemas.openxmlformats.org/drawingml/2006/table">
            <a:tbl>
              <a:tblPr firstRow="1" firstCol="1" bandRow="1"/>
              <a:tblGrid>
                <a:gridCol w="18230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412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013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+mn-lt"/>
                          <a:ea typeface="Calibri"/>
                        </a:rPr>
                        <a:t>COR</a:t>
                      </a:r>
                      <a:endParaRPr lang="en-US" sz="2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7560" marR="97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Recommendation for </a:t>
                      </a:r>
                      <a:r>
                        <a:rPr lang="en-US" sz="2600" b="1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Choice of Initial Medication</a:t>
                      </a:r>
                      <a:endParaRPr lang="en-US" sz="2600" u="sng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7560" marR="97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184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dirty="0">
                        <a:effectLst/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+mn-lt"/>
                          <a:ea typeface="Calibri"/>
                        </a:rPr>
                        <a:t>I</a:t>
                      </a:r>
                      <a:endParaRPr lang="en-US" sz="2600" b="1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7560" marR="97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2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For initiation of antihypertensive drug therapy, </a:t>
                      </a:r>
                      <a:r>
                        <a:rPr lang="en-US" sz="2600" b="1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first-line agents</a:t>
                      </a:r>
                      <a:r>
                        <a:rPr lang="en-US" sz="2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include thiazide diuretics, CCBs, and ACE inhibitors or ARBs.</a:t>
                      </a:r>
                    </a:p>
                  </a:txBody>
                  <a:tcPr marL="97560" marR="97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E1375F-C06D-F9A8-4A4C-36400B833AD8}"/>
              </a:ext>
            </a:extLst>
          </p:cNvPr>
          <p:cNvSpPr txBox="1"/>
          <p:nvPr/>
        </p:nvSpPr>
        <p:spPr>
          <a:xfrm>
            <a:off x="269368" y="9333720"/>
            <a:ext cx="2420663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300460" hangingPunct="1">
              <a:defRPr/>
            </a:pPr>
            <a:r>
              <a:rPr lang="en-US" sz="1280" kern="1200" dirty="0">
                <a:solidFill>
                  <a:prstClr val="black"/>
                </a:solidFill>
                <a:latin typeface="Calibri" panose="020F0502020204030204"/>
              </a:rPr>
              <a:t>Hypertension. 2018;71:e13-e115.</a:t>
            </a:r>
          </a:p>
        </p:txBody>
      </p:sp>
      <p:pic>
        <p:nvPicPr>
          <p:cNvPr id="4" name="Picture 6" descr="Label Heart png download - 512*512 - Free Transparent Cardiology ...">
            <a:extLst>
              <a:ext uri="{FF2B5EF4-FFF2-40B4-BE49-F238E27FC236}">
                <a16:creationId xmlns:a16="http://schemas.microsoft.com/office/drawing/2014/main" xmlns="" id="{ADEFC29D-3205-46D8-5090-4B91867296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7" t="-79" r="21265" b="694"/>
          <a:stretch/>
        </p:blipFill>
        <p:spPr bwMode="auto">
          <a:xfrm>
            <a:off x="391522" y="1894917"/>
            <a:ext cx="701147" cy="71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F8469BC7-5BA9-8478-1DFA-750FB5579E42}"/>
              </a:ext>
            </a:extLst>
          </p:cNvPr>
          <p:cNvGraphicFramePr>
            <a:graphicFrameLocks noGrp="1"/>
          </p:cNvGraphicFramePr>
          <p:nvPr/>
        </p:nvGraphicFramePr>
        <p:xfrm>
          <a:off x="1687962" y="4827232"/>
          <a:ext cx="13964338" cy="3476654"/>
        </p:xfrm>
        <a:graphic>
          <a:graphicData uri="http://schemas.openxmlformats.org/drawingml/2006/table">
            <a:tbl>
              <a:tblPr firstRow="1" firstCol="1" bandRow="1"/>
              <a:tblGrid>
                <a:gridCol w="18524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119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434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+mn-lt"/>
                          <a:ea typeface="Calibri"/>
                        </a:rPr>
                        <a:t>COR</a:t>
                      </a:r>
                      <a:endParaRPr lang="en-US" sz="2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7560" marR="97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Recommendations for Antihypertensive </a:t>
                      </a:r>
                      <a:r>
                        <a:rPr lang="en-US" sz="2600" b="1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Medication Adherence Strategies </a:t>
                      </a:r>
                      <a:endParaRPr lang="en-US" sz="2600" u="sng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60" marR="97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47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dirty="0">
                        <a:effectLst/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+mn-lt"/>
                          <a:ea typeface="Calibri"/>
                        </a:rPr>
                        <a:t>I</a:t>
                      </a:r>
                      <a:endParaRPr lang="en-US" sz="2600" b="1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7560" marR="97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FC28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+mn-lt"/>
                          <a:ea typeface="Times New Roman"/>
                        </a:rPr>
                        <a:t>In </a:t>
                      </a:r>
                      <a:r>
                        <a:rPr lang="en-US" sz="2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adults</a:t>
                      </a:r>
                      <a:r>
                        <a:rPr lang="en-US" sz="2600" b="1" dirty="0">
                          <a:effectLst/>
                          <a:latin typeface="+mn-lt"/>
                          <a:ea typeface="Times New Roman"/>
                        </a:rPr>
                        <a:t> with hypertension, dosing of antihypertensive medication </a:t>
                      </a:r>
                      <a:r>
                        <a:rPr lang="en-US" sz="2600" b="1" u="sng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once daily</a:t>
                      </a:r>
                      <a:r>
                        <a:rPr lang="en-US" sz="2600" b="1" u="none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2600" b="1" dirty="0">
                          <a:effectLst/>
                          <a:latin typeface="+mn-lt"/>
                          <a:ea typeface="Times New Roman"/>
                        </a:rPr>
                        <a:t>rather than </a:t>
                      </a:r>
                      <a:r>
                        <a:rPr lang="en-US" sz="2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multiple times </a:t>
                      </a:r>
                      <a:r>
                        <a:rPr lang="en-US" sz="2600" b="1" dirty="0">
                          <a:effectLst/>
                          <a:latin typeface="+mn-lt"/>
                          <a:ea typeface="Times New Roman"/>
                        </a:rPr>
                        <a:t>daily is beneficial to </a:t>
                      </a:r>
                      <a:r>
                        <a:rPr lang="en-US" sz="2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improve adherence. </a:t>
                      </a:r>
                    </a:p>
                  </a:txBody>
                  <a:tcPr marL="97560" marR="975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38492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Geneva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IIa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7560" marR="975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54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Geneva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Geneva" charset="0"/>
                          <a:cs typeface="Geneva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Use of </a:t>
                      </a:r>
                      <a:r>
                        <a:rPr kumimoji="0" lang="en-US" altLang="en-US" sz="23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combination pills rather than free individual components </a:t>
                      </a:r>
                      <a:r>
                        <a:rPr kumimoji="0" lang="en-US" alt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can be useful to improve adherence to antihypertensive therapy. </a:t>
                      </a:r>
                    </a:p>
                  </a:txBody>
                  <a:tcPr marL="97560" marR="975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133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0F596EB-338B-0346-C327-9B1A0D72D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268" y="1859102"/>
            <a:ext cx="13698372" cy="69681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1D2DCFE-2F00-886C-0645-1D6AF52BCD4A}"/>
              </a:ext>
            </a:extLst>
          </p:cNvPr>
          <p:cNvSpPr/>
          <p:nvPr/>
        </p:nvSpPr>
        <p:spPr>
          <a:xfrm>
            <a:off x="339521" y="9379459"/>
            <a:ext cx="2651495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1300460" hangingPunct="1">
              <a:defRPr/>
            </a:pPr>
            <a:r>
              <a:rPr lang="sv-SE" sz="1280" kern="1200" dirty="0">
                <a:solidFill>
                  <a:prstClr val="black"/>
                </a:solidFill>
                <a:latin typeface="Calibri" panose="020F0502020204030204"/>
              </a:rPr>
              <a:t>J Hypertens. 2018;36(10):1953-2041.</a:t>
            </a:r>
            <a:endParaRPr lang="en-US" sz="128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487FA2-0AA4-2F71-E383-76D99AC6C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557" y="1398639"/>
            <a:ext cx="1460163" cy="67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32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4448</TotalTime>
  <Words>2618</Words>
  <Application>Microsoft Office PowerPoint</Application>
  <PresentationFormat>Custom</PresentationFormat>
  <Paragraphs>554</Paragraphs>
  <Slides>100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10" baseType="lpstr">
      <vt:lpstr>ＭＳ Ｐゴシック</vt:lpstr>
      <vt:lpstr>Arial</vt:lpstr>
      <vt:lpstr>Calibri</vt:lpstr>
      <vt:lpstr>Calibri Light</vt:lpstr>
      <vt:lpstr>Geneva</vt:lpstr>
      <vt:lpstr>Helvetica Light</vt:lpstr>
      <vt:lpstr>Helvetica Neue</vt:lpstr>
      <vt:lpstr>Times New Roman</vt:lpstr>
      <vt:lpstr>Wingdings</vt:lpstr>
      <vt:lpstr>Office Theme</vt:lpstr>
      <vt:lpstr>PowerPoint Presentation</vt:lpstr>
      <vt:lpstr>PowerPoint Presentation</vt:lpstr>
      <vt:lpstr>Definition </vt:lpstr>
      <vt:lpstr>Definition (ACC/AHA 2017) </vt:lpstr>
      <vt:lpstr>PowerPoint Presentation</vt:lpstr>
      <vt:lpstr>PowerPoint Presentation</vt:lpstr>
      <vt:lpstr>PowerPoint Presentation</vt:lpstr>
      <vt:lpstr>PowerPoint Presentation</vt:lpstr>
      <vt:lpstr>Environmental effect on HTN</vt:lpstr>
      <vt:lpstr>HTN &amp; genetics</vt:lpstr>
      <vt:lpstr>Regulation of blood pressure </vt:lpstr>
      <vt:lpstr>PowerPoint Presentation</vt:lpstr>
      <vt:lpstr>HTN Mechanism</vt:lpstr>
      <vt:lpstr>PowerPoint Presentation</vt:lpstr>
      <vt:lpstr>PowerPoint Presentation</vt:lpstr>
      <vt:lpstr>HTN complications  Heart</vt:lpstr>
      <vt:lpstr>HTN complications  Heart</vt:lpstr>
      <vt:lpstr>HTN complications  Heart</vt:lpstr>
      <vt:lpstr>HTN complications  Heart</vt:lpstr>
      <vt:lpstr>HTN complications  Brain</vt:lpstr>
      <vt:lpstr>HTN complications  Brain</vt:lpstr>
      <vt:lpstr>HTN complications  Brain</vt:lpstr>
      <vt:lpstr>HTN complications  kidneys</vt:lpstr>
      <vt:lpstr>HTN complications  Arterial </vt:lpstr>
      <vt:lpstr>HTN complications  Arterial </vt:lpstr>
      <vt:lpstr>HTN complications  Arterial </vt:lpstr>
      <vt:lpstr>HTN complications  Arterial </vt:lpstr>
      <vt:lpstr>HTN type</vt:lpstr>
      <vt:lpstr>HTN type Primary (essential) HTN</vt:lpstr>
      <vt:lpstr>HTN type Primary (essential) HTN</vt:lpstr>
      <vt:lpstr>HTN type Primary (essential) HTN</vt:lpstr>
      <vt:lpstr>HTN type Primary (essential) HTN</vt:lpstr>
      <vt:lpstr>HTN type Secondary HTN</vt:lpstr>
      <vt:lpstr>HTN type Secondary HTN – Renal disease</vt:lpstr>
      <vt:lpstr>HTN type Secondary HTN – Renal artery stenosis</vt:lpstr>
      <vt:lpstr>HTN type Secondary HTN – Renal artery stenosis</vt:lpstr>
      <vt:lpstr>HTN type Secondary HTN – Renal artery stenosis</vt:lpstr>
      <vt:lpstr>HTN type Secondary HTN – renal artery stenosis</vt:lpstr>
      <vt:lpstr>HTN type Secondary HTN – renal artery stenosis</vt:lpstr>
      <vt:lpstr>HTN type Secondary HTN – renal artery stenosis</vt:lpstr>
      <vt:lpstr>HTN type Secondary HTN – renal artery stenosis</vt:lpstr>
      <vt:lpstr>HTN type Secondary HTN – Aortic coarctation</vt:lpstr>
      <vt:lpstr>HTN type Secondary HTN – Aortic coarctation</vt:lpstr>
      <vt:lpstr>HTN type Secondary HTN – Aortic coarctation</vt:lpstr>
      <vt:lpstr>HTN type Secondary HTN – Aortic coarctation</vt:lpstr>
      <vt:lpstr>HTN type Secondary HTN – Aortic coarctation</vt:lpstr>
      <vt:lpstr>HTN type Secondary HTN – Aortic coarctation</vt:lpstr>
      <vt:lpstr>HTN type Secondary HTN – Aortic coarctation</vt:lpstr>
      <vt:lpstr>HTN type Secondary HTN  primary hyperaldosteronism </vt:lpstr>
      <vt:lpstr>HTN type Secondary HTN  primary hyperaldosteronism </vt:lpstr>
      <vt:lpstr>HTN type Secondary HTN  primary hyperaldosteronism </vt:lpstr>
      <vt:lpstr>HTN type Secondary HTN  primary hyperaldosteronism </vt:lpstr>
      <vt:lpstr>HTN type Secondary HTN  primary hyperaldosteronism </vt:lpstr>
      <vt:lpstr>HTN type Secondary HTN  primary hyperaldosteronism </vt:lpstr>
      <vt:lpstr>HTN type Secondary HTN - OSA</vt:lpstr>
      <vt:lpstr>HTN type Secondary HTN - OSA</vt:lpstr>
      <vt:lpstr>HTN type Secondary HTN – Drugs </vt:lpstr>
      <vt:lpstr>Approach to HTN</vt:lpstr>
      <vt:lpstr>Office BP </vt:lpstr>
      <vt:lpstr>Automated office BP (AOBP)</vt:lpstr>
      <vt:lpstr>Ambulatory BP monitoring (ABPM)</vt:lpstr>
      <vt:lpstr>Ambulatory BP monitoring (ABPM)</vt:lpstr>
      <vt:lpstr>Home BP</vt:lpstr>
      <vt:lpstr>White coat hypertension </vt:lpstr>
      <vt:lpstr>Masked hypertension </vt:lpstr>
      <vt:lpstr>Resistant hypertension </vt:lpstr>
      <vt:lpstr>Resistant hypertension </vt:lpstr>
      <vt:lpstr>HTN emergencies</vt:lpstr>
      <vt:lpstr>PowerPoint Presentation</vt:lpstr>
      <vt:lpstr>HTN emergencies Treatment</vt:lpstr>
      <vt:lpstr>HTN emergencies Treatment</vt:lpstr>
      <vt:lpstr>HTN urgency  Treatment</vt:lpstr>
      <vt:lpstr>Sign &amp; Symptoms</vt:lpstr>
      <vt:lpstr>Evaluation   Physical examination</vt:lpstr>
      <vt:lpstr>Evaluation  Laboratory testing</vt:lpstr>
      <vt:lpstr>Testing for secondary hypertension </vt:lpstr>
      <vt:lpstr>Diagnosis</vt:lpstr>
      <vt:lpstr>Diagnosis  </vt:lpstr>
      <vt:lpstr>TREATMENT </vt:lpstr>
      <vt:lpstr>TREATMENT </vt:lpstr>
      <vt:lpstr>Non pharmacologic therapy </vt:lpstr>
      <vt:lpstr>Who should be treated?!</vt:lpstr>
      <vt:lpstr>PowerPoint Presentation</vt:lpstr>
      <vt:lpstr>CHOICES</vt:lpstr>
      <vt:lpstr>CHOICES</vt:lpstr>
      <vt:lpstr>Diuretics</vt:lpstr>
      <vt:lpstr>Thiazide-type diuretics</vt:lpstr>
      <vt:lpstr>Thiazide-type diuretics</vt:lpstr>
      <vt:lpstr>Thiazide-type diuretics</vt:lpstr>
      <vt:lpstr>Thiazide-type diuretics</vt:lpstr>
      <vt:lpstr>Thiazide-type diuretics</vt:lpstr>
      <vt:lpstr>MRA : mineralocorticoid receptor antagonists</vt:lpstr>
      <vt:lpstr>Loop diuretics</vt:lpstr>
      <vt:lpstr>RAAS inhibitors</vt:lpstr>
      <vt:lpstr>RAAS inhibitors</vt:lpstr>
      <vt:lpstr>RAAS inhibitors</vt:lpstr>
      <vt:lpstr>RAAS inhibitors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Hypertension</dc:title>
  <dc:creator>App7</dc:creator>
  <cp:lastModifiedBy>Sarah</cp:lastModifiedBy>
  <cp:revision>77</cp:revision>
  <dcterms:modified xsi:type="dcterms:W3CDTF">2023-05-28T16:05:04Z</dcterms:modified>
</cp:coreProperties>
</file>